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2f59aa17a31c43c1" Type="http://schemas.microsoft.com/office/2007/relationships/ui/extensibility" Target="customUI/customUI14.xml"/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258" r:id="rId3"/>
    <p:sldId id="277" r:id="rId4"/>
    <p:sldId id="287" r:id="rId5"/>
    <p:sldId id="265" r:id="rId6"/>
    <p:sldId id="272" r:id="rId7"/>
    <p:sldId id="273" r:id="rId8"/>
    <p:sldId id="268" r:id="rId9"/>
    <p:sldId id="261" r:id="rId10"/>
    <p:sldId id="278" r:id="rId11"/>
    <p:sldId id="279" r:id="rId12"/>
    <p:sldId id="262" r:id="rId13"/>
    <p:sldId id="266" r:id="rId14"/>
    <p:sldId id="280" r:id="rId15"/>
    <p:sldId id="288" r:id="rId16"/>
    <p:sldId id="267" r:id="rId17"/>
    <p:sldId id="263" r:id="rId18"/>
    <p:sldId id="269" r:id="rId19"/>
    <p:sldId id="270" r:id="rId20"/>
    <p:sldId id="271" r:id="rId21"/>
    <p:sldId id="284" r:id="rId22"/>
    <p:sldId id="282" r:id="rId23"/>
    <p:sldId id="283" r:id="rId24"/>
    <p:sldId id="275" r:id="rId25"/>
    <p:sldId id="276" r:id="rId26"/>
    <p:sldId id="286" r:id="rId27"/>
    <p:sldId id="264" r:id="rId28"/>
  </p:sldIdLst>
  <p:sldSz cx="9144000" cy="6858000" type="screen4x3"/>
  <p:notesSz cx="6858000" cy="9926638"/>
  <p:custDataLst>
    <p:tags r:id="rId31"/>
  </p:custDataLst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rgbClr val="8F1936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8F1936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8F1936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8F1936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8F1936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3200" kern="1200">
        <a:solidFill>
          <a:srgbClr val="8F1936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3200" kern="1200">
        <a:solidFill>
          <a:srgbClr val="8F1936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3200" kern="1200">
        <a:solidFill>
          <a:srgbClr val="8F1936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3200" kern="1200">
        <a:solidFill>
          <a:srgbClr val="8F1936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80">
          <p15:clr>
            <a:srgbClr val="A4A3A4"/>
          </p15:clr>
        </p15:guide>
        <p15:guide id="2" orient="horz" pos="480">
          <p15:clr>
            <a:srgbClr val="A4A3A4"/>
          </p15:clr>
        </p15:guide>
        <p15:guide id="3" orient="horz" pos="288">
          <p15:clr>
            <a:srgbClr val="A4A3A4"/>
          </p15:clr>
        </p15:guide>
        <p15:guide id="4" orient="horz" pos="1056">
          <p15:clr>
            <a:srgbClr val="A4A3A4"/>
          </p15:clr>
        </p15:guide>
        <p15:guide id="5" orient="horz" pos="4272">
          <p15:clr>
            <a:srgbClr val="A4A3A4"/>
          </p15:clr>
        </p15:guide>
        <p15:guide id="6" orient="horz" pos="4160">
          <p15:clr>
            <a:srgbClr val="A4A3A4"/>
          </p15:clr>
        </p15:guide>
        <p15:guide id="7" orient="horz" pos="1728">
          <p15:clr>
            <a:srgbClr val="A4A3A4"/>
          </p15:clr>
        </p15:guide>
        <p15:guide id="8" orient="horz" pos="1248">
          <p15:clr>
            <a:srgbClr val="A4A3A4"/>
          </p15:clr>
        </p15:guide>
        <p15:guide id="9" pos="4560">
          <p15:clr>
            <a:srgbClr val="A4A3A4"/>
          </p15:clr>
        </p15:guide>
        <p15:guide id="10" pos="5328">
          <p15:clr>
            <a:srgbClr val="A4A3A4"/>
          </p15:clr>
        </p15:guide>
        <p15:guide id="11" pos="4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F1936"/>
    <a:srgbClr val="000000"/>
    <a:srgbClr val="6080A6"/>
    <a:srgbClr val="88A0BC"/>
    <a:srgbClr val="8F71A0"/>
    <a:srgbClr val="D7DFE9"/>
    <a:srgbClr val="AFBFD3"/>
    <a:srgbClr val="386090"/>
    <a:srgbClr val="DAD0DF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95" autoAdjust="0"/>
    <p:restoredTop sz="94673" autoAdjust="0"/>
  </p:normalViewPr>
  <p:slideViewPr>
    <p:cSldViewPr>
      <p:cViewPr varScale="1">
        <p:scale>
          <a:sx n="100" d="100"/>
          <a:sy n="100" d="100"/>
        </p:scale>
        <p:origin x="-802" y="-82"/>
      </p:cViewPr>
      <p:guideLst>
        <p:guide orient="horz" pos="4080"/>
        <p:guide orient="horz" pos="480"/>
        <p:guide orient="horz" pos="288"/>
        <p:guide orient="horz" pos="1056"/>
        <p:guide orient="horz" pos="4272"/>
        <p:guide orient="horz" pos="4160"/>
        <p:guide orient="horz" pos="1728"/>
        <p:guide orient="horz" pos="1248"/>
        <p:guide pos="4560"/>
        <p:guide pos="5328"/>
        <p:guide pos="432"/>
      </p:guideLst>
    </p:cSldViewPr>
  </p:slideViewPr>
  <p:outlineViewPr>
    <p:cViewPr>
      <p:scale>
        <a:sx n="40" d="100"/>
        <a:sy n="4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3240" y="72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2548" cy="496808"/>
          </a:xfrm>
          <a:prstGeom prst="rect">
            <a:avLst/>
          </a:prstGeom>
        </p:spPr>
        <p:txBody>
          <a:bodyPr vert="horz" wrap="square" lIns="91740" tIns="45870" rIns="91740" bIns="4587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3851" y="2"/>
            <a:ext cx="2972548" cy="496808"/>
          </a:xfrm>
          <a:prstGeom prst="rect">
            <a:avLst/>
          </a:prstGeom>
        </p:spPr>
        <p:txBody>
          <a:bodyPr vert="horz" wrap="square" lIns="91740" tIns="45870" rIns="91740" bIns="4587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  <a:ea typeface="ＭＳ Ｐゴシック" pitchFamily="-65" charset="-128"/>
              </a:defRPr>
            </a:lvl1pPr>
          </a:lstStyle>
          <a:p>
            <a:pPr>
              <a:defRPr/>
            </a:pPr>
            <a:fld id="{9426889C-10F6-4525-A0E8-84C9DAA93D1D}" type="datetime1">
              <a:rPr lang="de-DE"/>
              <a:pPr>
                <a:defRPr/>
              </a:pPr>
              <a:t>23.09.2019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72548" cy="496808"/>
          </a:xfrm>
          <a:prstGeom prst="rect">
            <a:avLst/>
          </a:prstGeom>
        </p:spPr>
        <p:txBody>
          <a:bodyPr vert="horz" wrap="square" lIns="91740" tIns="45870" rIns="91740" bIns="4587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3851" y="9428243"/>
            <a:ext cx="2972548" cy="496808"/>
          </a:xfrm>
          <a:prstGeom prst="rect">
            <a:avLst/>
          </a:prstGeom>
        </p:spPr>
        <p:txBody>
          <a:bodyPr vert="horz" wrap="square" lIns="91740" tIns="45870" rIns="91740" bIns="4587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732E3BC5-F210-4494-BF7F-3F47B049BF2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96199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2548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40" tIns="45870" rIns="91740" bIns="4587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452" y="2"/>
            <a:ext cx="2972548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40" tIns="45870" rIns="91740" bIns="4587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508" y="4715711"/>
            <a:ext cx="5028987" cy="4466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40" tIns="45870" rIns="91740" bIns="458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832"/>
            <a:ext cx="2972548" cy="496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40" tIns="45870" rIns="91740" bIns="4587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452" y="9429832"/>
            <a:ext cx="2972548" cy="496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740" tIns="45870" rIns="91740" bIns="4587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07D4550-188C-40E5-8987-84908B62E3A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624317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65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D4550-188C-40E5-8987-84908B62E3A6}" type="slidenum">
              <a:rPr lang="de-DE" altLang="de-DE" smtClean="0"/>
              <a:pPr/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439761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D4550-188C-40E5-8987-84908B62E3A6}" type="slidenum">
              <a:rPr lang="de-DE" altLang="de-DE" smtClean="0"/>
              <a:pPr/>
              <a:t>11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300161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D4550-188C-40E5-8987-84908B62E3A6}" type="slidenum">
              <a:rPr lang="de-DE" altLang="de-DE" smtClean="0"/>
              <a:pPr/>
              <a:t>12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248563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D4550-188C-40E5-8987-84908B62E3A6}" type="slidenum">
              <a:rPr lang="de-DE" altLang="de-DE" smtClean="0"/>
              <a:pPr/>
              <a:t>13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252801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D4550-188C-40E5-8987-84908B62E3A6}" type="slidenum">
              <a:rPr lang="de-DE" altLang="de-DE" smtClean="0"/>
              <a:pPr/>
              <a:t>16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946721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D4550-188C-40E5-8987-84908B62E3A6}" type="slidenum">
              <a:rPr lang="de-DE" altLang="de-DE" smtClean="0"/>
              <a:pPr/>
              <a:t>17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344152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D4550-188C-40E5-8987-84908B62E3A6}" type="slidenum">
              <a:rPr lang="de-DE" altLang="de-DE" smtClean="0"/>
              <a:pPr/>
              <a:t>18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565474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D4550-188C-40E5-8987-84908B62E3A6}" type="slidenum">
              <a:rPr lang="de-DE" altLang="de-DE" smtClean="0"/>
              <a:pPr/>
              <a:t>19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133960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D4550-188C-40E5-8987-84908B62E3A6}" type="slidenum">
              <a:rPr lang="de-DE" altLang="de-DE" smtClean="0"/>
              <a:pPr/>
              <a:t>20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876190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D4550-188C-40E5-8987-84908B62E3A6}" type="slidenum">
              <a:rPr lang="de-DE" altLang="de-DE" smtClean="0"/>
              <a:pPr/>
              <a:t>24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66120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D4550-188C-40E5-8987-84908B62E3A6}" type="slidenum">
              <a:rPr lang="de-DE" altLang="de-DE" smtClean="0"/>
              <a:pPr/>
              <a:t>25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77178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D4550-188C-40E5-8987-84908B62E3A6}" type="slidenum">
              <a:rPr lang="de-DE" altLang="de-DE" smtClean="0"/>
              <a:pPr/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61416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D4550-188C-40E5-8987-84908B62E3A6}" type="slidenum">
              <a:rPr lang="de-DE" altLang="de-DE" smtClean="0"/>
              <a:pPr/>
              <a:t>27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89491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D4550-188C-40E5-8987-84908B62E3A6}" type="slidenum">
              <a:rPr lang="de-DE" altLang="de-DE" smtClean="0"/>
              <a:pPr/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53362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D4550-188C-40E5-8987-84908B62E3A6}" type="slidenum">
              <a:rPr lang="de-DE" altLang="de-DE" smtClean="0"/>
              <a:pPr/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81374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D4550-188C-40E5-8987-84908B62E3A6}" type="slidenum">
              <a:rPr lang="de-DE" altLang="de-DE" smtClean="0"/>
              <a:pPr/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15302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D4550-188C-40E5-8987-84908B62E3A6}" type="slidenum">
              <a:rPr lang="de-DE" altLang="de-DE" smtClean="0"/>
              <a:pPr/>
              <a:t>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579289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D4550-188C-40E5-8987-84908B62E3A6}" type="slidenum">
              <a:rPr lang="de-DE" altLang="de-DE" smtClean="0"/>
              <a:pPr/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84172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D4550-188C-40E5-8987-84908B62E3A6}" type="slidenum">
              <a:rPr lang="de-DE" altLang="de-DE" smtClean="0"/>
              <a:pPr/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470635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D4550-188C-40E5-8987-84908B62E3A6}" type="slidenum">
              <a:rPr lang="de-DE" altLang="de-DE" smtClean="0"/>
              <a:pPr/>
              <a:t>10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89423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32"/>
          <p:cNvSpPr>
            <a:spLocks noChangeShapeType="1"/>
          </p:cNvSpPr>
          <p:nvPr/>
        </p:nvSpPr>
        <p:spPr bwMode="auto">
          <a:xfrm>
            <a:off x="0" y="6604000"/>
            <a:ext cx="9144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>
              <a:ea typeface="ＭＳ Ｐゴシック" pitchFamily="-65" charset="-128"/>
            </a:endParaRPr>
          </a:p>
        </p:txBody>
      </p:sp>
      <p:graphicFrame>
        <p:nvGraphicFramePr>
          <p:cNvPr id="6" name="Object 10"/>
          <p:cNvGraphicFramePr>
            <a:graphicFrameLocks noChangeAspect="1"/>
          </p:cNvGraphicFramePr>
          <p:nvPr userDrawn="1"/>
        </p:nvGraphicFramePr>
        <p:xfrm>
          <a:off x="6732588" y="260350"/>
          <a:ext cx="223202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23" name="Image" r:id="rId3" imgW="1794972" imgH="935659" progId="Photoshop.Image.9">
                  <p:embed/>
                </p:oleObj>
              </mc:Choice>
              <mc:Fallback>
                <p:oleObj name="Image" r:id="rId3" imgW="1794972" imgH="935659" progId="Photoshop.Image.9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260350"/>
                        <a:ext cx="2232025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el 6"/>
          <p:cNvSpPr>
            <a:spLocks noGrp="1"/>
          </p:cNvSpPr>
          <p:nvPr>
            <p:ph type="ctrTitle"/>
          </p:nvPr>
        </p:nvSpPr>
        <p:spPr>
          <a:xfrm>
            <a:off x="687599" y="2228400"/>
            <a:ext cx="8277013" cy="9864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200" b="1" cap="all" baseline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grpSp>
        <p:nvGrpSpPr>
          <p:cNvPr id="8" name="Group 6"/>
          <p:cNvGrpSpPr>
            <a:grpSpLocks/>
          </p:cNvGrpSpPr>
          <p:nvPr userDrawn="1"/>
        </p:nvGrpSpPr>
        <p:grpSpPr bwMode="auto">
          <a:xfrm>
            <a:off x="685801" y="1311215"/>
            <a:ext cx="8278618" cy="116899"/>
            <a:chOff x="528" y="840"/>
            <a:chExt cx="7072" cy="57"/>
          </a:xfrm>
        </p:grpSpPr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528" y="840"/>
              <a:ext cx="5721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de-DE" altLang="de-DE" sz="2400"/>
            </a:p>
          </p:txBody>
        </p:sp>
        <p:sp>
          <p:nvSpPr>
            <p:cNvPr id="10" name="Rectangle 18"/>
            <p:cNvSpPr>
              <a:spLocks noChangeArrowheads="1"/>
            </p:cNvSpPr>
            <p:nvPr/>
          </p:nvSpPr>
          <p:spPr bwMode="auto">
            <a:xfrm>
              <a:off x="6134" y="840"/>
              <a:ext cx="1466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de-DE" altLang="de-DE" sz="2400"/>
            </a:p>
          </p:txBody>
        </p:sp>
      </p:grpSp>
    </p:spTree>
    <p:extLst>
      <p:ext uri="{BB962C8B-B14F-4D97-AF65-F5344CB8AC3E}">
        <p14:creationId xmlns:p14="http://schemas.microsoft.com/office/powerpoint/2010/main" val="647846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685800" y="1626577"/>
            <a:ext cx="8278688" cy="4849823"/>
          </a:xfrm>
        </p:spPr>
        <p:txBody>
          <a:bodyPr vert="vert"/>
          <a:lstStyle>
            <a:lvl2pPr marL="900850" indent="-450000">
              <a:buFont typeface="Wingdings" panose="05000000000000000000" pitchFamily="2" charset="2"/>
              <a:buChar char="§"/>
              <a:defRPr/>
            </a:lvl2pPr>
            <a:lvl3pPr marL="1353288" indent="-450000">
              <a:buFont typeface="Symbol" panose="05050102010706020507" pitchFamily="18" charset="2"/>
              <a:buChar char="-"/>
              <a:defRPr/>
            </a:lvl3pPr>
            <a:lvl4pPr marL="1796200" indent="-450000">
              <a:buFont typeface="Courier New" panose="02070309020205020404" pitchFamily="49" charset="0"/>
              <a:buChar char="o"/>
              <a:defRPr/>
            </a:lvl4pPr>
            <a:lvl5pPr marL="2248638" indent="-4500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62890"/>
            <a:ext cx="586740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DE" altLang="de-DE" dirty="0" smtClean="0"/>
              <a:t>Klicken Sie, um das Titelformat zu bearbeiten</a:t>
            </a:r>
          </a:p>
        </p:txBody>
      </p:sp>
    </p:spTree>
    <p:extLst>
      <p:ext uri="{BB962C8B-B14F-4D97-AF65-F5344CB8AC3E}">
        <p14:creationId xmlns:p14="http://schemas.microsoft.com/office/powerpoint/2010/main" val="1075129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36296" y="1626577"/>
            <a:ext cx="1728192" cy="4850423"/>
          </a:xfrm>
          <a:prstGeom prst="rect">
            <a:avLst/>
          </a:prstGeom>
        </p:spPr>
        <p:txBody>
          <a:bodyPr vert="eaVert"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>
          <a:xfrm>
            <a:off x="687600" y="1626577"/>
            <a:ext cx="6404680" cy="4849823"/>
          </a:xfrm>
        </p:spPr>
        <p:txBody>
          <a:bodyPr vert="vert"/>
          <a:lstStyle>
            <a:lvl2pPr marL="900850" indent="-450000">
              <a:buFont typeface="Wingdings" panose="05000000000000000000" pitchFamily="2" charset="2"/>
              <a:buChar char="§"/>
              <a:defRPr/>
            </a:lvl2pPr>
            <a:lvl3pPr marL="1353288" indent="-450000">
              <a:buFont typeface="Symbol" panose="05050102010706020507" pitchFamily="18" charset="2"/>
              <a:buChar char="-"/>
              <a:defRPr/>
            </a:lvl3pPr>
            <a:lvl4pPr marL="1796200" indent="-450000">
              <a:buFont typeface="Courier New" panose="02070309020205020404" pitchFamily="49" charset="0"/>
              <a:buChar char="o"/>
              <a:defRPr/>
            </a:lvl4pPr>
            <a:lvl5pPr marL="2248638" indent="-4500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2530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Glieder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/>
          <p:cNvSpPr>
            <a:spLocks noGrp="1"/>
          </p:cNvSpPr>
          <p:nvPr>
            <p:ph type="body" sz="quarter" idx="10"/>
          </p:nvPr>
        </p:nvSpPr>
        <p:spPr>
          <a:xfrm>
            <a:off x="687600" y="1626577"/>
            <a:ext cx="8276888" cy="4849823"/>
          </a:xfrm>
        </p:spPr>
        <p:txBody>
          <a:bodyPr/>
          <a:lstStyle>
            <a:lvl1pPr marL="457200" indent="-457200">
              <a:buSzPct val="80000"/>
              <a:buFont typeface="Wingdings" panose="05000000000000000000" pitchFamily="2" charset="2"/>
              <a:buChar char=""/>
              <a:defRPr/>
            </a:lvl1pPr>
            <a:lvl2pPr marL="900850" indent="-450000">
              <a:buClr>
                <a:srgbClr val="8F1936"/>
              </a:buClr>
              <a:buSzPct val="80000"/>
              <a:buFont typeface="Wingdings" panose="05000000000000000000" pitchFamily="2" charset="2"/>
              <a:buChar char="§"/>
              <a:defRPr lang="de-DE" sz="2400" b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1353288" indent="-450000">
              <a:buSzPct val="80000"/>
              <a:buFont typeface="Symbol" panose="05050102010706020507" pitchFamily="18" charset="2"/>
              <a:buChar char="-"/>
              <a:defRPr/>
            </a:lvl3pPr>
            <a:lvl4pPr marL="1796200" indent="-450000">
              <a:buSzPct val="80000"/>
              <a:buFont typeface="Courier New" panose="02070309020205020404" pitchFamily="49" charset="0"/>
              <a:buChar char="o"/>
              <a:defRPr/>
            </a:lvl4pPr>
            <a:lvl5pPr marL="2248638" indent="-450000">
              <a:buSzPct val="80000"/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62890"/>
            <a:ext cx="586740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DE" altLang="de-DE" dirty="0" smtClean="0"/>
              <a:t>Klicken Sie, um das Titelformat zu bearbeiten</a:t>
            </a:r>
          </a:p>
        </p:txBody>
      </p:sp>
    </p:spTree>
    <p:extLst>
      <p:ext uri="{BB962C8B-B14F-4D97-AF65-F5344CB8AC3E}">
        <p14:creationId xmlns:p14="http://schemas.microsoft.com/office/powerpoint/2010/main" val="3235451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8170166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817016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872696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685800" y="1626577"/>
            <a:ext cx="4030216" cy="4849823"/>
          </a:xfrm>
        </p:spPr>
        <p:txBody>
          <a:bodyPr/>
          <a:lstStyle>
            <a:lvl1pPr marL="457200" marR="0" indent="-457200" algn="l" defTabSz="914400" rtl="0" eaLnBrk="0" fontAlgn="base" latinLnBrk="0" hangingPunct="0">
              <a:lnSpc>
                <a:spcPts val="4000"/>
              </a:lnSpc>
              <a:spcBef>
                <a:spcPts val="600"/>
              </a:spcBef>
              <a:spcAft>
                <a:spcPct val="0"/>
              </a:spcAft>
              <a:buClr>
                <a:srgbClr val="871D33"/>
              </a:buClr>
              <a:buSzTx/>
              <a:buFont typeface="Arial" panose="020B0604020202020204" pitchFamily="34" charset="0"/>
              <a:buChar char="■"/>
              <a:tabLst/>
              <a:defRPr lang="de-DE" sz="28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00850" marR="0" indent="-450000" algn="l" defTabSz="914400" rtl="0" eaLnBrk="0" fontAlgn="base" latinLnBrk="0" hangingPunct="0">
              <a:lnSpc>
                <a:spcPts val="3600"/>
              </a:lnSpc>
              <a:spcBef>
                <a:spcPts val="600"/>
              </a:spcBef>
              <a:spcAft>
                <a:spcPct val="0"/>
              </a:spcAft>
              <a:buClr>
                <a:srgbClr val="CFA5AD">
                  <a:lumMod val="75000"/>
                </a:srgbClr>
              </a:buClr>
              <a:buSzTx/>
              <a:buFont typeface="Wingdings" panose="05000000000000000000" pitchFamily="2" charset="2"/>
              <a:buChar char="§"/>
              <a:tabLst/>
              <a:defRPr lang="de-DE" sz="2400" b="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1353288" marR="0" indent="-450000" algn="l" defTabSz="914400" rtl="0" eaLnBrk="0" fontAlgn="base" latinLnBrk="0" hangingPunct="0">
              <a:lnSpc>
                <a:spcPts val="3200"/>
              </a:lnSpc>
              <a:spcBef>
                <a:spcPts val="600"/>
              </a:spcBef>
              <a:spcAft>
                <a:spcPct val="0"/>
              </a:spcAft>
              <a:buClr>
                <a:srgbClr val="871D33"/>
              </a:buClr>
              <a:buSzTx/>
              <a:buFont typeface="Symbol" panose="05050102010706020507" pitchFamily="18" charset="2"/>
              <a:buChar char="-"/>
              <a:tabLst>
                <a:tab pos="357188" algn="l"/>
              </a:tabLst>
              <a:defRPr lang="de-DE" sz="20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796200" marR="0" indent="-450000" algn="l" defTabSz="914400" rtl="0" eaLnBrk="0" fontAlgn="base" latinLnBrk="0" hangingPunct="0">
              <a:lnSpc>
                <a:spcPts val="3000"/>
              </a:lnSpc>
              <a:spcBef>
                <a:spcPts val="600"/>
              </a:spcBef>
              <a:spcAft>
                <a:spcPct val="0"/>
              </a:spcAft>
              <a:buClr>
                <a:srgbClr val="871D33"/>
              </a:buClr>
              <a:buSzTx/>
              <a:buFont typeface="Courier New" panose="02070309020205020404" pitchFamily="49" charset="0"/>
              <a:buChar char="o"/>
              <a:tabLst>
                <a:tab pos="363538" algn="l"/>
              </a:tabLst>
              <a:defRPr lang="de-DE" sz="1800" b="0" dirty="0" smtClean="0">
                <a:solidFill>
                  <a:srgbClr val="000000"/>
                </a:solidFill>
                <a:latin typeface="+mn-lt"/>
                <a:ea typeface="+mn-ea"/>
                <a:cs typeface="Arial" pitchFamily="34" charset="0"/>
              </a:defRPr>
            </a:lvl4pPr>
            <a:lvl5pPr marL="2248638" marR="0" indent="-450000" algn="l" defTabSz="914400" rtl="0" eaLnBrk="0" fontAlgn="base" latinLnBrk="0" hangingPunct="0">
              <a:lnSpc>
                <a:spcPts val="2800"/>
              </a:lnSpc>
              <a:spcBef>
                <a:spcPts val="600"/>
              </a:spcBef>
              <a:spcAft>
                <a:spcPct val="0"/>
              </a:spcAft>
              <a:buClr>
                <a:srgbClr val="871D33"/>
              </a:buClr>
              <a:buSzTx/>
              <a:buFont typeface="Arial" panose="020B0604020202020204" pitchFamily="34" charset="0"/>
              <a:buChar char="•"/>
              <a:tabLst/>
              <a:defRPr lang="de-DE" sz="1600" baseline="0" dirty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marL="900850" marR="0" lvl="1" indent="-450000" algn="l" defTabSz="914400" rtl="0" eaLnBrk="0" fontAlgn="base" latinLnBrk="0" hangingPunct="0">
              <a:lnSpc>
                <a:spcPts val="3600"/>
              </a:lnSpc>
              <a:spcBef>
                <a:spcPts val="600"/>
              </a:spcBef>
              <a:spcAft>
                <a:spcPct val="0"/>
              </a:spcAft>
              <a:buClr>
                <a:srgbClr val="8F1936"/>
              </a:buClr>
              <a:buSzPct val="80000"/>
              <a:buFont typeface="Wingdings" panose="05000000000000000000" pitchFamily="2" charset="2"/>
              <a:buChar char="§"/>
              <a:tabLst/>
            </a:pPr>
            <a:r>
              <a:rPr lang="de-DE" dirty="0" smtClean="0"/>
              <a:t>Zweite Ebene</a:t>
            </a:r>
          </a:p>
          <a:p>
            <a:pPr marL="1353288" marR="0" lvl="2" indent="-450000" algn="l" defTabSz="914400" rtl="0" eaLnBrk="0" fontAlgn="base" latinLnBrk="0" hangingPunct="0">
              <a:lnSpc>
                <a:spcPts val="3200"/>
              </a:lnSpc>
              <a:spcBef>
                <a:spcPts val="600"/>
              </a:spcBef>
              <a:spcAft>
                <a:spcPct val="0"/>
              </a:spcAft>
              <a:buClr>
                <a:srgbClr val="8F1936"/>
              </a:buClr>
              <a:buSzPct val="80000"/>
              <a:buFont typeface="Symbol" panose="05050102010706020507" pitchFamily="18" charset="2"/>
              <a:buChar char="-"/>
              <a:tabLst>
                <a:tab pos="357188" algn="l"/>
              </a:tabLst>
            </a:pPr>
            <a:r>
              <a:rPr lang="de-DE" dirty="0" smtClean="0"/>
              <a:t>Dritte Ebene</a:t>
            </a:r>
          </a:p>
          <a:p>
            <a:pPr marL="1796200" marR="0" lvl="3" indent="-450000" algn="l" defTabSz="914400" rtl="0" eaLnBrk="0" fontAlgn="base" latinLnBrk="0" hangingPunct="0">
              <a:lnSpc>
                <a:spcPts val="3000"/>
              </a:lnSpc>
              <a:spcBef>
                <a:spcPts val="600"/>
              </a:spcBef>
              <a:spcAft>
                <a:spcPct val="0"/>
              </a:spcAft>
              <a:buClr>
                <a:srgbClr val="871D33"/>
              </a:buClr>
              <a:buSzPct val="80000"/>
              <a:buFont typeface="Courier New" panose="02070309020205020404" pitchFamily="49" charset="0"/>
              <a:buChar char="o"/>
              <a:tabLst>
                <a:tab pos="363538" algn="l"/>
              </a:tabLst>
            </a:pPr>
            <a:r>
              <a:rPr lang="de-DE" dirty="0" smtClean="0"/>
              <a:t>Vierte Ebene</a:t>
            </a:r>
          </a:p>
          <a:p>
            <a:pPr marL="2248638" marR="0" lvl="4" indent="-450000" algn="l" defTabSz="914400" rtl="0" eaLnBrk="0" fontAlgn="base" latinLnBrk="0" hangingPunct="0">
              <a:lnSpc>
                <a:spcPts val="2800"/>
              </a:lnSpc>
              <a:spcBef>
                <a:spcPts val="600"/>
              </a:spcBef>
              <a:spcAft>
                <a:spcPct val="0"/>
              </a:spcAft>
              <a:buClr>
                <a:srgbClr val="871D33"/>
              </a:buClr>
              <a:buSzPct val="80000"/>
              <a:buFont typeface="Arial" panose="020B0604020202020204" pitchFamily="34" charset="0"/>
              <a:buChar char="•"/>
              <a:tabLst/>
            </a:pPr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1"/>
          </p:nvPr>
        </p:nvSpPr>
        <p:spPr>
          <a:xfrm>
            <a:off x="4860032" y="1617785"/>
            <a:ext cx="4104456" cy="4858615"/>
          </a:xfrm>
        </p:spPr>
        <p:txBody>
          <a:bodyPr/>
          <a:lstStyle>
            <a:lvl2pPr marL="900850" indent="-450000">
              <a:buFont typeface="Wingdings" panose="05000000000000000000" pitchFamily="2" charset="2"/>
              <a:buChar char="§"/>
              <a:defRPr/>
            </a:lvl2pPr>
            <a:lvl3pPr marL="1353288" indent="-450000">
              <a:buFont typeface="Symbol" panose="05050102010706020507" pitchFamily="18" charset="2"/>
              <a:buChar char="-"/>
              <a:defRPr/>
            </a:lvl3pPr>
            <a:lvl4pPr marL="1796200" indent="-450000">
              <a:buFont typeface="Courier New" panose="02070309020205020404" pitchFamily="49" charset="0"/>
              <a:buChar char="o"/>
              <a:defRPr/>
            </a:lvl4pPr>
            <a:lvl5pPr marL="2248638" indent="-4500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62890"/>
            <a:ext cx="586740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DE" altLang="de-DE" dirty="0" smtClean="0"/>
              <a:t>Klicken Sie, um das Titelformat zu bearbeiten</a:t>
            </a:r>
          </a:p>
        </p:txBody>
      </p:sp>
    </p:spTree>
    <p:extLst>
      <p:ext uri="{BB962C8B-B14F-4D97-AF65-F5344CB8AC3E}">
        <p14:creationId xmlns:p14="http://schemas.microsoft.com/office/powerpoint/2010/main" val="1726781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7600" y="1626577"/>
            <a:ext cx="3931200" cy="10103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770000" y="1626577"/>
            <a:ext cx="3931200" cy="10086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sz="quarter" idx="10"/>
          </p:nvPr>
        </p:nvSpPr>
        <p:spPr>
          <a:xfrm>
            <a:off x="687600" y="2638800"/>
            <a:ext cx="3931200" cy="3952800"/>
          </a:xfrm>
        </p:spPr>
        <p:txBody>
          <a:bodyPr/>
          <a:lstStyle>
            <a:lvl2pPr marL="900850" indent="-450000">
              <a:buFont typeface="Wingdings" panose="05000000000000000000" pitchFamily="2" charset="2"/>
              <a:buChar char="§"/>
              <a:defRPr/>
            </a:lvl2pPr>
            <a:lvl3pPr marL="1353288" indent="-450000">
              <a:buFont typeface="Symbol" panose="05050102010706020507" pitchFamily="18" charset="2"/>
              <a:buChar char="-"/>
              <a:defRPr/>
            </a:lvl3pPr>
            <a:lvl4pPr marL="1796200" indent="-450000">
              <a:buFont typeface="Courier New" panose="02070309020205020404" pitchFamily="49" charset="0"/>
              <a:buChar char="o"/>
              <a:defRPr/>
            </a:lvl4pPr>
            <a:lvl5pPr marL="2248638" indent="-4500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1"/>
          </p:nvPr>
        </p:nvSpPr>
        <p:spPr>
          <a:xfrm>
            <a:off x="4770000" y="2638800"/>
            <a:ext cx="3931200" cy="3952800"/>
          </a:xfrm>
        </p:spPr>
        <p:txBody>
          <a:bodyPr/>
          <a:lstStyle>
            <a:lvl2pPr marL="900850" indent="-450000">
              <a:buFont typeface="Wingdings" panose="05000000000000000000" pitchFamily="2" charset="2"/>
              <a:buChar char="§"/>
              <a:defRPr/>
            </a:lvl2pPr>
            <a:lvl3pPr marL="1353288" indent="-450000">
              <a:buFont typeface="Symbol" panose="05050102010706020507" pitchFamily="18" charset="2"/>
              <a:buChar char="-"/>
              <a:defRPr/>
            </a:lvl3pPr>
            <a:lvl4pPr marL="1796200" indent="-450000">
              <a:buFont typeface="Courier New" panose="02070309020205020404" pitchFamily="49" charset="0"/>
              <a:buChar char="o"/>
              <a:defRPr/>
            </a:lvl4pPr>
            <a:lvl5pPr marL="2248638" indent="-4500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62890"/>
            <a:ext cx="586740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DE" altLang="de-DE" dirty="0" smtClean="0"/>
              <a:t>Klicken Sie, um das Titelformat zu bearbeiten</a:t>
            </a:r>
          </a:p>
        </p:txBody>
      </p:sp>
    </p:spTree>
    <p:extLst>
      <p:ext uri="{BB962C8B-B14F-4D97-AF65-F5344CB8AC3E}">
        <p14:creationId xmlns:p14="http://schemas.microsoft.com/office/powerpoint/2010/main" val="383704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62890"/>
            <a:ext cx="586740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DE" altLang="de-DE" dirty="0" smtClean="0"/>
              <a:t>Klicken Sie, um das Titelformat zu bearbeiten</a:t>
            </a:r>
          </a:p>
        </p:txBody>
      </p:sp>
    </p:spTree>
    <p:extLst>
      <p:ext uri="{BB962C8B-B14F-4D97-AF65-F5344CB8AC3E}">
        <p14:creationId xmlns:p14="http://schemas.microsoft.com/office/powerpoint/2010/main" val="1325797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6843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17997" y="1626577"/>
            <a:ext cx="3008313" cy="489876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10"/>
          </p:nvPr>
        </p:nvSpPr>
        <p:spPr>
          <a:xfrm>
            <a:off x="3852000" y="1626577"/>
            <a:ext cx="5112488" cy="4896623"/>
          </a:xfrm>
        </p:spPr>
        <p:txBody>
          <a:bodyPr/>
          <a:lstStyle>
            <a:lvl2pPr marL="900850" indent="-450000">
              <a:buFont typeface="Wingdings" panose="05000000000000000000" pitchFamily="2" charset="2"/>
              <a:buChar char="§"/>
              <a:defRPr/>
            </a:lvl2pPr>
            <a:lvl3pPr marL="1353288" indent="-450000">
              <a:buFont typeface="Symbol" panose="05050102010706020507" pitchFamily="18" charset="2"/>
              <a:buChar char="-"/>
              <a:defRPr/>
            </a:lvl3pPr>
            <a:lvl4pPr marL="1796200" indent="-450000">
              <a:buFont typeface="Courier New" panose="02070309020205020404" pitchFamily="49" charset="0"/>
              <a:buChar char="o"/>
              <a:defRPr/>
            </a:lvl4pPr>
            <a:lvl5pPr marL="2248638" indent="-4500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62890"/>
            <a:ext cx="586740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DE" altLang="de-DE" dirty="0" smtClean="0"/>
              <a:t>Klicken Sie, um das Titelformat zu bearbeiten</a:t>
            </a:r>
          </a:p>
        </p:txBody>
      </p:sp>
    </p:spTree>
    <p:extLst>
      <p:ext uri="{BB962C8B-B14F-4D97-AF65-F5344CB8AC3E}">
        <p14:creationId xmlns:p14="http://schemas.microsoft.com/office/powerpoint/2010/main" val="2603720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1626577"/>
            <a:ext cx="5486400" cy="41786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805264"/>
            <a:ext cx="5486400" cy="804862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6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62890"/>
            <a:ext cx="586740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DE" altLang="de-DE" dirty="0" smtClean="0"/>
              <a:t>Klicken Sie, um das Titelformat zu bearbeiten</a:t>
            </a:r>
          </a:p>
        </p:txBody>
      </p:sp>
    </p:spTree>
    <p:extLst>
      <p:ext uri="{BB962C8B-B14F-4D97-AF65-F5344CB8AC3E}">
        <p14:creationId xmlns:p14="http://schemas.microsoft.com/office/powerpoint/2010/main" val="2785819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Line 32"/>
          <p:cNvSpPr>
            <a:spLocks noChangeShapeType="1"/>
          </p:cNvSpPr>
          <p:nvPr/>
        </p:nvSpPr>
        <p:spPr bwMode="auto">
          <a:xfrm>
            <a:off x="0" y="6604000"/>
            <a:ext cx="9144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DE">
              <a:ea typeface="ＭＳ Ｐゴシック" pitchFamily="-65" charset="-128"/>
            </a:endParaRPr>
          </a:p>
        </p:txBody>
      </p:sp>
      <p:sp>
        <p:nvSpPr>
          <p:cNvPr id="1054" name="Textfeld 20"/>
          <p:cNvSpPr txBox="1">
            <a:spLocks noChangeArrowheads="1"/>
          </p:cNvSpPr>
          <p:nvPr/>
        </p:nvSpPr>
        <p:spPr bwMode="auto">
          <a:xfrm>
            <a:off x="714375" y="6604000"/>
            <a:ext cx="504031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r>
              <a:rPr lang="de-DE" sz="900" dirty="0" smtClean="0">
                <a:solidFill>
                  <a:srgbClr val="606060"/>
                </a:solidFill>
                <a:latin typeface="Arial" panose="020B0604020202020204" pitchFamily="34" charset="0"/>
                <a:ea typeface="ＭＳ Ｐゴシック" pitchFamily="-65" charset="-128"/>
                <a:cs typeface="Arial" pitchFamily="34" charset="0"/>
              </a:rPr>
              <a:t>Steuern zahlen aber richtig!</a:t>
            </a:r>
            <a:endParaRPr lang="de-DE" sz="900" dirty="0">
              <a:solidFill>
                <a:srgbClr val="606060"/>
              </a:solidFill>
              <a:latin typeface="Arial" panose="020B0604020202020204" pitchFamily="34" charset="0"/>
              <a:ea typeface="ＭＳ Ｐゴシック" pitchFamily="-65" charset="-128"/>
              <a:cs typeface="Arial" pitchFamily="34" charset="0"/>
            </a:endParaRPr>
          </a:p>
        </p:txBody>
      </p:sp>
      <p:sp>
        <p:nvSpPr>
          <p:cNvPr id="1055" name="Textfeld 19"/>
          <p:cNvSpPr txBox="1">
            <a:spLocks noChangeArrowheads="1"/>
          </p:cNvSpPr>
          <p:nvPr/>
        </p:nvSpPr>
        <p:spPr bwMode="auto">
          <a:xfrm>
            <a:off x="6003925" y="6604000"/>
            <a:ext cx="1260475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>
              <a:defRPr/>
            </a:pPr>
            <a:r>
              <a:rPr lang="de-DE" sz="900" dirty="0" smtClean="0">
                <a:solidFill>
                  <a:srgbClr val="606060"/>
                </a:solidFill>
                <a:latin typeface="Arial" panose="020B0604020202020204" pitchFamily="34" charset="0"/>
                <a:ea typeface="ＭＳ Ｐゴシック" pitchFamily="-65" charset="-128"/>
                <a:cs typeface="Arial" pitchFamily="34" charset="0"/>
              </a:rPr>
              <a:t>23. September 2019</a:t>
            </a:r>
            <a:endParaRPr lang="de-DE" sz="900" dirty="0">
              <a:solidFill>
                <a:srgbClr val="606060"/>
              </a:solidFill>
              <a:latin typeface="Arial" panose="020B0604020202020204" pitchFamily="34" charset="0"/>
              <a:ea typeface="ＭＳ Ｐゴシック" pitchFamily="-65" charset="-128"/>
              <a:cs typeface="Arial" pitchFamily="34" charset="0"/>
            </a:endParaRPr>
          </a:p>
        </p:txBody>
      </p:sp>
      <p:sp>
        <p:nvSpPr>
          <p:cNvPr id="1056" name="Textfeld 18"/>
          <p:cNvSpPr txBox="1">
            <a:spLocks noChangeArrowheads="1"/>
          </p:cNvSpPr>
          <p:nvPr/>
        </p:nvSpPr>
        <p:spPr bwMode="auto">
          <a:xfrm>
            <a:off x="7264400" y="6604000"/>
            <a:ext cx="116046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>
            <a:lvl1pPr>
              <a:defRPr sz="3200">
                <a:solidFill>
                  <a:srgbClr val="8F193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200">
                <a:solidFill>
                  <a:srgbClr val="8F193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200">
                <a:solidFill>
                  <a:srgbClr val="8F193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200">
                <a:solidFill>
                  <a:srgbClr val="8F193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200">
                <a:solidFill>
                  <a:srgbClr val="8F193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F193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F193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F193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F193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r>
              <a:rPr lang="de-DE" altLang="de-DE" sz="900">
                <a:solidFill>
                  <a:srgbClr val="606060"/>
                </a:solidFill>
                <a:latin typeface="Bliss Light" charset="0"/>
              </a:rPr>
              <a:t>Folie </a:t>
            </a:r>
            <a:fld id="{AAD92B7B-43F3-4FF7-ADAE-EDBF34CA7253}" type="slidenum">
              <a:rPr lang="de-DE" altLang="de-DE" sz="900">
                <a:solidFill>
                  <a:srgbClr val="606060"/>
                </a:solidFill>
                <a:latin typeface="Bliss Light" charset="0"/>
              </a:rPr>
              <a:pPr algn="r"/>
              <a:t>‹Nr.›</a:t>
            </a:fld>
            <a:r>
              <a:rPr lang="de-DE" altLang="de-DE" sz="900">
                <a:solidFill>
                  <a:srgbClr val="606060"/>
                </a:solidFill>
                <a:latin typeface="Bliss Light" charset="0"/>
              </a:rPr>
              <a:t>  </a:t>
            </a:r>
          </a:p>
        </p:txBody>
      </p:sp>
      <p:sp>
        <p:nvSpPr>
          <p:cNvPr id="1034" name="Rectangle 4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799" y="1626577"/>
            <a:ext cx="8272553" cy="4850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graphicFrame>
        <p:nvGraphicFramePr>
          <p:cNvPr id="1026" name="Object 41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3748490177"/>
              </p:ext>
            </p:extLst>
          </p:nvPr>
        </p:nvGraphicFramePr>
        <p:xfrm>
          <a:off x="6732588" y="260351"/>
          <a:ext cx="2225765" cy="1160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2" name="Image" r:id="rId14" imgW="1794972" imgH="935659" progId="Photoshop.Image.9">
                  <p:embed/>
                </p:oleObj>
              </mc:Choice>
              <mc:Fallback>
                <p:oleObj name="Image" r:id="rId14" imgW="1794972" imgH="935659" progId="Photoshop.Image.9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260351"/>
                        <a:ext cx="2225765" cy="11602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62890"/>
            <a:ext cx="586740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DE" altLang="de-DE" dirty="0" smtClean="0"/>
              <a:t>Klicken Sie, um das Titelformat zu bearbeiten</a:t>
            </a:r>
          </a:p>
        </p:txBody>
      </p:sp>
      <p:grpSp>
        <p:nvGrpSpPr>
          <p:cNvPr id="13" name="Group 6"/>
          <p:cNvGrpSpPr>
            <a:grpSpLocks/>
          </p:cNvGrpSpPr>
          <p:nvPr userDrawn="1"/>
        </p:nvGrpSpPr>
        <p:grpSpPr bwMode="auto">
          <a:xfrm>
            <a:off x="685801" y="1311215"/>
            <a:ext cx="8272765" cy="116899"/>
            <a:chOff x="528" y="840"/>
            <a:chExt cx="7067" cy="57"/>
          </a:xfrm>
        </p:grpSpPr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528" y="840"/>
              <a:ext cx="5721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de-DE" altLang="de-DE" sz="2400"/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6134" y="840"/>
              <a:ext cx="1461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de-DE" altLang="de-DE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34" charset="0"/>
          <a:ea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34" charset="0"/>
          <a:ea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34" charset="0"/>
          <a:ea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34" charset="0"/>
          <a:ea typeface="ＭＳ Ｐゴシック" pitchFamily="-65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34" charset="0"/>
          <a:ea typeface="ＭＳ Ｐゴシック" pitchFamily="-65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34" charset="0"/>
          <a:ea typeface="ＭＳ Ｐゴシック" pitchFamily="-65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34" charset="0"/>
          <a:ea typeface="ＭＳ Ｐゴシック" pitchFamily="-65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34" charset="0"/>
          <a:ea typeface="ＭＳ Ｐゴシック" pitchFamily="-65" charset="-128"/>
        </a:defRPr>
      </a:lvl9pPr>
    </p:titleStyle>
    <p:bodyStyle>
      <a:lvl1pPr marL="457200" marR="0" indent="-457200" algn="l" defTabSz="914400" rtl="0" eaLnBrk="0" fontAlgn="base" latinLnBrk="0" hangingPunct="0">
        <a:lnSpc>
          <a:spcPts val="4000"/>
        </a:lnSpc>
        <a:spcBef>
          <a:spcPts val="600"/>
        </a:spcBef>
        <a:spcAft>
          <a:spcPct val="0"/>
        </a:spcAft>
        <a:buClr>
          <a:srgbClr val="871D33"/>
        </a:buClr>
        <a:buSzPct val="80000"/>
        <a:buFont typeface="Wingdings" panose="05000000000000000000" pitchFamily="2" charset="2"/>
        <a:buChar char="n"/>
        <a:tabLst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900850" marR="0" indent="-450000" algn="l" defTabSz="914400" rtl="0" eaLnBrk="0" fontAlgn="base" latinLnBrk="0" hangingPunct="0">
        <a:lnSpc>
          <a:spcPts val="3600"/>
        </a:lnSpc>
        <a:spcBef>
          <a:spcPts val="600"/>
        </a:spcBef>
        <a:spcAft>
          <a:spcPct val="0"/>
        </a:spcAft>
        <a:buClr>
          <a:srgbClr val="8F1936"/>
        </a:buClr>
        <a:buSzPct val="80000"/>
        <a:buFont typeface="Wingdings" panose="05000000000000000000" pitchFamily="2" charset="2"/>
        <a:buChar char="§"/>
        <a:tabLst/>
        <a:defRPr sz="2400" b="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1353288" marR="0" indent="-450000" algn="l" defTabSz="914400" rtl="0" eaLnBrk="0" fontAlgn="base" latinLnBrk="0" hangingPunct="0">
        <a:lnSpc>
          <a:spcPts val="3200"/>
        </a:lnSpc>
        <a:spcBef>
          <a:spcPts val="600"/>
        </a:spcBef>
        <a:spcAft>
          <a:spcPct val="0"/>
        </a:spcAft>
        <a:buClr>
          <a:srgbClr val="8F1936"/>
        </a:buClr>
        <a:buSzPct val="80000"/>
        <a:buFont typeface="Symbol" panose="05050102010706020507" pitchFamily="18" charset="2"/>
        <a:buChar char="-"/>
        <a:tabLst>
          <a:tab pos="357188" algn="l"/>
        </a:tabLst>
        <a:defRPr sz="20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796200" marR="0" indent="-450000" algn="l" defTabSz="914400" rtl="0" eaLnBrk="0" fontAlgn="base" latinLnBrk="0" hangingPunct="0">
        <a:lnSpc>
          <a:spcPts val="3000"/>
        </a:lnSpc>
        <a:spcBef>
          <a:spcPts val="600"/>
        </a:spcBef>
        <a:spcAft>
          <a:spcPct val="0"/>
        </a:spcAft>
        <a:buClr>
          <a:srgbClr val="871D33"/>
        </a:buClr>
        <a:buSzPct val="80000"/>
        <a:buFont typeface="Courier New" panose="02070309020205020404" pitchFamily="49" charset="0"/>
        <a:buChar char="o"/>
        <a:tabLst>
          <a:tab pos="363538" algn="l"/>
        </a:tabLst>
        <a:defRPr lang="de-DE" sz="1800" b="0" dirty="0" smtClean="0">
          <a:solidFill>
            <a:srgbClr val="000000"/>
          </a:solidFill>
          <a:latin typeface="+mn-lt"/>
          <a:ea typeface="+mn-ea"/>
          <a:cs typeface="Arial" pitchFamily="34" charset="0"/>
        </a:defRPr>
      </a:lvl4pPr>
      <a:lvl5pPr marL="2248638" marR="0" indent="-450000" algn="l" defTabSz="914400" rtl="0" eaLnBrk="0" fontAlgn="base" latinLnBrk="0" hangingPunct="0">
        <a:lnSpc>
          <a:spcPts val="2800"/>
        </a:lnSpc>
        <a:spcBef>
          <a:spcPts val="600"/>
        </a:spcBef>
        <a:spcAft>
          <a:spcPct val="0"/>
        </a:spcAft>
        <a:buClr>
          <a:srgbClr val="871D33"/>
        </a:buClr>
        <a:buSzPct val="80000"/>
        <a:buFont typeface="Arial" panose="020B0604020202020204" pitchFamily="34" charset="0"/>
        <a:buChar char="•"/>
        <a:tabLst/>
        <a:defRPr sz="1600" baseline="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965450" indent="-273050" algn="l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Clr>
          <a:schemeClr val="tx2"/>
        </a:buClr>
        <a:buFont typeface="Wingdings" pitchFamily="2" charset="2"/>
        <a:buChar char="n"/>
        <a:defRPr>
          <a:solidFill>
            <a:srgbClr val="606060"/>
          </a:solidFill>
          <a:latin typeface="+mn-lt"/>
          <a:ea typeface="+mn-ea"/>
          <a:cs typeface="Arial" pitchFamily="34" charset="0"/>
        </a:defRPr>
      </a:lvl6pPr>
      <a:lvl7pPr marL="3422650" indent="-273050" algn="l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Clr>
          <a:schemeClr val="tx2"/>
        </a:buClr>
        <a:buFont typeface="Wingdings" pitchFamily="2" charset="2"/>
        <a:buChar char="n"/>
        <a:defRPr>
          <a:solidFill>
            <a:srgbClr val="606060"/>
          </a:solidFill>
          <a:latin typeface="+mn-lt"/>
          <a:ea typeface="+mn-ea"/>
          <a:cs typeface="Arial" pitchFamily="34" charset="0"/>
        </a:defRPr>
      </a:lvl7pPr>
      <a:lvl8pPr marL="3879850" indent="-273050" algn="l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Clr>
          <a:schemeClr val="tx2"/>
        </a:buClr>
        <a:buFont typeface="Wingdings" pitchFamily="2" charset="2"/>
        <a:buChar char="n"/>
        <a:defRPr>
          <a:solidFill>
            <a:srgbClr val="606060"/>
          </a:solidFill>
          <a:latin typeface="+mn-lt"/>
          <a:ea typeface="+mn-ea"/>
          <a:cs typeface="Arial" pitchFamily="34" charset="0"/>
        </a:defRPr>
      </a:lvl8pPr>
      <a:lvl9pPr marL="4349750" indent="-285750" algn="l" rtl="0" eaLnBrk="0" fontAlgn="base" hangingPunct="0">
        <a:lnSpc>
          <a:spcPct val="90000"/>
        </a:lnSpc>
        <a:spcBef>
          <a:spcPts val="4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>
          <a:solidFill>
            <a:srgbClr val="606060"/>
          </a:solidFill>
          <a:latin typeface="+mn-lt"/>
          <a:ea typeface="+mn-ea"/>
          <a:cs typeface="Arial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mulare-bfinv.de/printout/034003.pdf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3.bin"/><Relationship Id="rId4" Type="http://schemas.openxmlformats.org/officeDocument/2006/relationships/hyperlink" Target="https://mffjiv.rlp.de/fileadmin/MFFJIV/Frauen/Frauen_und_Gesellschaft/Ehe-_und_Steuerrecht/Steuerleitfaden/Broschuere_Steuern_zahlen_aber_richtig_StandJuni2019.pdf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mulare-bfinv.de/printout/034003.pdf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lfst-rlp.de/fileadmin/user_upload/Steuer/Vordrucke/Lohnsteuer/2019/Anlage_Kinder_2019.pdf" TargetMode="External"/><Relationship Id="rId4" Type="http://schemas.openxmlformats.org/officeDocument/2006/relationships/hyperlink" Target="https://www.lfst-rlp.de/fileadmin/user_upload/Steuer/Vordrucke/Lohnsteuer/2019/Erm%C3%A4%C3%9Figungsantrag_2019_Hauptvordruck.pdf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mf-steuerrechner.de/" TargetMode="External"/><Relationship Id="rId2" Type="http://schemas.openxmlformats.org/officeDocument/2006/relationships/hyperlink" Target="https://finanzamt-trier.fin-rlp.de/vordrucke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fst-rlp.de/fileadmin/user_upload/Steuer/Vordrucke/Lohnsteuer/2019/Erm%C3%A4%C3%9Figungsantrag_2019_Hauptvordruck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fst-rlp.de/fileadmin/user_upload/Steuer/Vordrucke/Lohnsteuer/2019/Anlage_Kinder_2019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cap="none" dirty="0" smtClean="0">
                <a:latin typeface="Arial" panose="020B0604020202020204" pitchFamily="34" charset="0"/>
              </a:rPr>
              <a:t>STEUERN ZAHLEN, ABER RICHTIG!</a:t>
            </a:r>
            <a:endParaRPr lang="de-DE" cap="none" dirty="0">
              <a:latin typeface="Arial" panose="020B0604020202020204" pitchFamily="34" charset="0"/>
            </a:endParaRPr>
          </a:p>
        </p:txBody>
      </p:sp>
      <p:sp>
        <p:nvSpPr>
          <p:cNvPr id="4" name="txt_Untertitel"/>
          <p:cNvSpPr>
            <a:spLocks noChangeArrowheads="1"/>
          </p:cNvSpPr>
          <p:nvPr/>
        </p:nvSpPr>
        <p:spPr bwMode="auto">
          <a:xfrm>
            <a:off x="685800" y="3505200"/>
            <a:ext cx="7721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200">
                <a:solidFill>
                  <a:srgbClr val="8F193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200">
                <a:solidFill>
                  <a:srgbClr val="8F193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200">
                <a:solidFill>
                  <a:srgbClr val="8F193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200">
                <a:solidFill>
                  <a:srgbClr val="8F193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200">
                <a:solidFill>
                  <a:srgbClr val="8F193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F193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F193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F193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F193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2400" dirty="0" smtClean="0">
                <a:solidFill>
                  <a:srgbClr val="871D33"/>
                </a:solidFill>
              </a:rPr>
              <a:t>Wahl der "richtigen" Steuerklassenkombination</a:t>
            </a:r>
            <a:endParaRPr lang="de-DE" altLang="de-DE" sz="2400" dirty="0">
              <a:solidFill>
                <a:srgbClr val="871D33"/>
              </a:solidFill>
            </a:endParaRPr>
          </a:p>
        </p:txBody>
      </p:sp>
      <p:sp>
        <p:nvSpPr>
          <p:cNvPr id="5" name="txt_Autor"/>
          <p:cNvSpPr>
            <a:spLocks noChangeArrowheads="1"/>
          </p:cNvSpPr>
          <p:nvPr/>
        </p:nvSpPr>
        <p:spPr bwMode="auto">
          <a:xfrm>
            <a:off x="735383" y="4941168"/>
            <a:ext cx="772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200">
                <a:solidFill>
                  <a:srgbClr val="8F193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200">
                <a:solidFill>
                  <a:srgbClr val="8F193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200">
                <a:solidFill>
                  <a:srgbClr val="8F193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200">
                <a:solidFill>
                  <a:srgbClr val="8F193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200">
                <a:solidFill>
                  <a:srgbClr val="8F193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F193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F193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F193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F193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Clr>
                <a:srgbClr val="FF6600"/>
              </a:buClr>
              <a:buSzPct val="120000"/>
              <a:buFont typeface="Webdings" panose="05030102010509060703" pitchFamily="18" charset="2"/>
              <a:buNone/>
            </a:pPr>
            <a:r>
              <a:rPr lang="de-DE" altLang="de-DE" sz="1600" dirty="0" smtClean="0">
                <a:solidFill>
                  <a:schemeClr val="tx2"/>
                </a:solidFill>
              </a:rPr>
              <a:t>Heike </a:t>
            </a:r>
            <a:r>
              <a:rPr lang="de-DE" altLang="de-DE" sz="1600" dirty="0" err="1" smtClean="0">
                <a:solidFill>
                  <a:schemeClr val="tx2"/>
                </a:solidFill>
              </a:rPr>
              <a:t>Terhes</a:t>
            </a:r>
            <a:r>
              <a:rPr lang="de-DE" altLang="de-DE" sz="1600" dirty="0" smtClean="0">
                <a:solidFill>
                  <a:schemeClr val="tx2"/>
                </a:solidFill>
              </a:rPr>
              <a:t>, Birgit Wagner</a:t>
            </a:r>
            <a:endParaRPr lang="de-DE" altLang="de-DE" sz="1600" dirty="0">
              <a:solidFill>
                <a:schemeClr val="tx2"/>
              </a:solidFill>
            </a:endParaRPr>
          </a:p>
        </p:txBody>
      </p:sp>
      <p:sp>
        <p:nvSpPr>
          <p:cNvPr id="6" name="txt_OrtDatum"/>
          <p:cNvSpPr>
            <a:spLocks noChangeArrowheads="1"/>
          </p:cNvSpPr>
          <p:nvPr/>
        </p:nvSpPr>
        <p:spPr bwMode="auto">
          <a:xfrm>
            <a:off x="712788" y="5491163"/>
            <a:ext cx="772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3200">
                <a:solidFill>
                  <a:srgbClr val="8F193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3200">
                <a:solidFill>
                  <a:srgbClr val="8F193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3200">
                <a:solidFill>
                  <a:srgbClr val="8F193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3200">
                <a:solidFill>
                  <a:srgbClr val="8F193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3200">
                <a:solidFill>
                  <a:srgbClr val="8F193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F193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F193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F193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8F1936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Clr>
                <a:srgbClr val="FF6600"/>
              </a:buClr>
              <a:buSzPct val="120000"/>
              <a:buFont typeface="Webdings" panose="05030102010509060703" pitchFamily="18" charset="2"/>
              <a:buNone/>
            </a:pPr>
            <a:r>
              <a:rPr lang="de-DE" altLang="de-DE" sz="1600" dirty="0" smtClean="0">
                <a:solidFill>
                  <a:schemeClr val="tx2"/>
                </a:solidFill>
              </a:rPr>
              <a:t>Finanzamt Trier, 23.09.2019</a:t>
            </a:r>
            <a:endParaRPr lang="de-DE" altLang="de-DE" sz="1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Gilt für verheiratete bzw. </a:t>
            </a:r>
            <a:r>
              <a:rPr lang="de-DE" dirty="0" err="1">
                <a:solidFill>
                  <a:schemeClr val="tx1"/>
                </a:solidFill>
              </a:rPr>
              <a:t>verpartnerte</a:t>
            </a:r>
            <a:r>
              <a:rPr lang="de-DE" dirty="0">
                <a:solidFill>
                  <a:schemeClr val="tx1"/>
                </a:solidFill>
              </a:rPr>
              <a:t> Arbeitnehmer, die nicht dauernd getrennt leben.</a:t>
            </a:r>
          </a:p>
          <a:p>
            <a:pPr marL="0" indent="0">
              <a:buNone/>
            </a:pPr>
            <a:endParaRPr lang="de-DE" dirty="0" smtClean="0">
              <a:solidFill>
                <a:schemeClr val="bg2"/>
              </a:solidFill>
            </a:endParaRPr>
          </a:p>
          <a:p>
            <a:r>
              <a:rPr lang="de-DE" dirty="0" smtClean="0">
                <a:solidFill>
                  <a:schemeClr val="bg2"/>
                </a:solidFill>
              </a:rPr>
              <a:t>nur </a:t>
            </a:r>
            <a:r>
              <a:rPr lang="de-DE" dirty="0">
                <a:solidFill>
                  <a:schemeClr val="bg2"/>
                </a:solidFill>
              </a:rPr>
              <a:t>in </a:t>
            </a:r>
            <a:r>
              <a:rPr lang="de-DE" b="1" dirty="0">
                <a:solidFill>
                  <a:schemeClr val="bg2"/>
                </a:solidFill>
              </a:rPr>
              <a:t>Kombination mit Steuerklasse III </a:t>
            </a:r>
            <a:r>
              <a:rPr lang="de-DE" dirty="0">
                <a:solidFill>
                  <a:schemeClr val="bg2"/>
                </a:solidFill>
              </a:rPr>
              <a:t>möglich </a:t>
            </a:r>
            <a:endParaRPr lang="de-DE" dirty="0" smtClean="0">
              <a:solidFill>
                <a:schemeClr val="bg2"/>
              </a:solidFill>
            </a:endParaRPr>
          </a:p>
          <a:p>
            <a:endParaRPr lang="de-DE" dirty="0">
              <a:solidFill>
                <a:schemeClr val="bg2"/>
              </a:solidFill>
            </a:endParaRP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900" dirty="0" smtClean="0"/>
              <a:t>Steuerklasse V </a:t>
            </a:r>
            <a:endParaRPr lang="de-DE" sz="2900" dirty="0"/>
          </a:p>
        </p:txBody>
      </p:sp>
    </p:spTree>
    <p:extLst>
      <p:ext uri="{BB962C8B-B14F-4D97-AF65-F5344CB8AC3E}">
        <p14:creationId xmlns:p14="http://schemas.microsoft.com/office/powerpoint/2010/main" val="8473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2"/>
                </a:solidFill>
              </a:rPr>
              <a:t>Arbeitnehmer </a:t>
            </a:r>
            <a:r>
              <a:rPr lang="de-DE" dirty="0">
                <a:solidFill>
                  <a:schemeClr val="bg2"/>
                </a:solidFill>
              </a:rPr>
              <a:t>mit mehreren </a:t>
            </a:r>
            <a:r>
              <a:rPr lang="de-DE" dirty="0" smtClean="0">
                <a:solidFill>
                  <a:schemeClr val="bg2"/>
                </a:solidFill>
              </a:rPr>
              <a:t>Arbeitsverhältnissen (ausgenommen Minijob bis 450,- €)</a:t>
            </a:r>
          </a:p>
          <a:p>
            <a:r>
              <a:rPr lang="de-DE" dirty="0" smtClean="0">
                <a:solidFill>
                  <a:schemeClr val="bg2"/>
                </a:solidFill>
              </a:rPr>
              <a:t>In dieser Steuerklasse werden keine Freibeträge berücksichtigt.  </a:t>
            </a:r>
          </a:p>
          <a:p>
            <a:r>
              <a:rPr lang="de-DE" dirty="0" smtClean="0">
                <a:solidFill>
                  <a:schemeClr val="bg2"/>
                </a:solidFill>
              </a:rPr>
              <a:t>Ab einem Arbeitslohn von mehr als 450,- € monatlich erfolgt eine automatische Einstufung in Steuerklasse VI. 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900" dirty="0"/>
              <a:t>Steuerklasse </a:t>
            </a:r>
            <a:r>
              <a:rPr lang="de-DE" sz="2900" dirty="0" smtClean="0"/>
              <a:t>VI</a:t>
            </a:r>
            <a:endParaRPr lang="de-DE" sz="2900" dirty="0"/>
          </a:p>
        </p:txBody>
      </p:sp>
    </p:spTree>
    <p:extLst>
      <p:ext uri="{BB962C8B-B14F-4D97-AF65-F5344CB8AC3E}">
        <p14:creationId xmlns:p14="http://schemas.microsoft.com/office/powerpoint/2010/main" val="383566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600" dirty="0" smtClean="0"/>
              <a:t>Beispiel 1: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sz="2000" dirty="0">
                <a:solidFill>
                  <a:schemeClr val="bg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Partner A </a:t>
            </a:r>
            <a:r>
              <a:rPr lang="de-DE" sz="2000" dirty="0" smtClean="0">
                <a:solidFill>
                  <a:schemeClr val="bg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de-DE" sz="2000" dirty="0">
                <a:solidFill>
                  <a:schemeClr val="bg2"/>
                </a:solidFill>
              </a:rPr>
              <a:t>Partner B 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de-DE" sz="2000" dirty="0" smtClean="0">
                <a:solidFill>
                  <a:schemeClr val="bg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Bruttogehalt 4.200,- € monatlich		</a:t>
            </a:r>
            <a:r>
              <a:rPr lang="de-DE" sz="2000" dirty="0">
                <a:solidFill>
                  <a:schemeClr val="bg2"/>
                </a:solidFill>
              </a:rPr>
              <a:t>Minijob 450,- € monatlich  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r>
              <a:rPr lang="de-DE" sz="2000" dirty="0" smtClean="0">
                <a:solidFill>
                  <a:schemeClr val="bg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Lohnsteuer </a:t>
            </a:r>
            <a:r>
              <a:rPr lang="de-DE" sz="2000" dirty="0">
                <a:solidFill>
                  <a:schemeClr val="bg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nach </a:t>
            </a:r>
            <a:r>
              <a:rPr lang="de-DE" sz="2000" dirty="0" err="1">
                <a:solidFill>
                  <a:schemeClr val="bg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Stkl</a:t>
            </a:r>
            <a:r>
              <a:rPr lang="de-DE" sz="2000" dirty="0">
                <a:solidFill>
                  <a:schemeClr val="bg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III : 435,66 € </a:t>
            </a:r>
            <a:endParaRPr lang="de-DE" sz="2000" dirty="0" smtClean="0">
              <a:solidFill>
                <a:schemeClr val="bg2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de-DE" sz="2000" dirty="0" smtClean="0">
              <a:solidFill>
                <a:schemeClr val="bg2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de-DE" sz="2000" dirty="0" smtClean="0">
                <a:solidFill>
                  <a:schemeClr val="bg2"/>
                </a:solidFill>
              </a:rPr>
              <a:t>Die </a:t>
            </a:r>
            <a:r>
              <a:rPr lang="de-DE" sz="2000" dirty="0">
                <a:solidFill>
                  <a:schemeClr val="bg2"/>
                </a:solidFill>
              </a:rPr>
              <a:t>Einnahmen aus dem Minijob sind keine steuerpflichtigen Einkünfte </a:t>
            </a:r>
            <a:r>
              <a:rPr lang="de-DE" sz="2000" dirty="0" err="1">
                <a:solidFill>
                  <a:schemeClr val="bg2"/>
                </a:solidFill>
              </a:rPr>
              <a:t>i.S.d</a:t>
            </a:r>
            <a:r>
              <a:rPr lang="de-DE" sz="2000" dirty="0">
                <a:solidFill>
                  <a:schemeClr val="bg2"/>
                </a:solidFill>
              </a:rPr>
              <a:t>. </a:t>
            </a:r>
            <a:r>
              <a:rPr lang="de-DE" sz="2000" dirty="0" smtClean="0">
                <a:solidFill>
                  <a:schemeClr val="bg2"/>
                </a:solidFill>
              </a:rPr>
              <a:t>Einkommensteuergesetzes, </a:t>
            </a:r>
            <a:r>
              <a:rPr lang="de-DE" sz="2000" dirty="0">
                <a:solidFill>
                  <a:schemeClr val="bg2"/>
                </a:solidFill>
              </a:rPr>
              <a:t>die der regulären Lohnsteuer durch die Steuerklassenqualifizierung unterworfen werden. </a:t>
            </a:r>
          </a:p>
          <a:p>
            <a:pPr marL="0" indent="0">
              <a:lnSpc>
                <a:spcPct val="100000"/>
              </a:lnSpc>
              <a:buNone/>
            </a:pPr>
            <a:endParaRPr lang="de-DE" sz="2000" dirty="0" smtClean="0">
              <a:solidFill>
                <a:schemeClr val="bg2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de-DE" sz="2400" dirty="0" smtClean="0">
                <a:solidFill>
                  <a:schemeClr val="bg2"/>
                </a:solidFill>
                <a:sym typeface="Wingdings" panose="05000000000000000000" pitchFamily="2" charset="2"/>
              </a:rPr>
              <a:t> </a:t>
            </a:r>
            <a:r>
              <a:rPr lang="de-DE" sz="2400" dirty="0" smtClean="0">
                <a:solidFill>
                  <a:srgbClr val="00B050"/>
                </a:solidFill>
              </a:rPr>
              <a:t>Hier </a:t>
            </a:r>
            <a:r>
              <a:rPr lang="de-DE" sz="2400" dirty="0">
                <a:solidFill>
                  <a:srgbClr val="00B050"/>
                </a:solidFill>
              </a:rPr>
              <a:t>ist die Steuerklasse III die günstigste Variante.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  <a:buNone/>
            </a:pPr>
            <a:endParaRPr lang="de-DE" sz="2000" dirty="0">
              <a:solidFill>
                <a:schemeClr val="bg2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900" dirty="0" smtClean="0"/>
              <a:t>Beispiele für Steuerklassenkombinationen</a:t>
            </a:r>
            <a:endParaRPr lang="de-DE" sz="2900" dirty="0"/>
          </a:p>
        </p:txBody>
      </p:sp>
    </p:spTree>
    <p:extLst>
      <p:ext uri="{BB962C8B-B14F-4D97-AF65-F5344CB8AC3E}">
        <p14:creationId xmlns:p14="http://schemas.microsoft.com/office/powerpoint/2010/main" val="291184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687600" y="1626577"/>
            <a:ext cx="8276888" cy="794311"/>
          </a:xfrm>
        </p:spPr>
        <p:txBody>
          <a:bodyPr/>
          <a:lstStyle/>
          <a:p>
            <a:pPr marL="0" indent="0">
              <a:buNone/>
            </a:pPr>
            <a:r>
              <a:rPr lang="de-DE" sz="2600" dirty="0" smtClean="0"/>
              <a:t>Beispiel 2: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900" dirty="0" smtClean="0"/>
              <a:t>Beispiele für Steuerklassenkombinationen</a:t>
            </a:r>
            <a:endParaRPr lang="de-DE" sz="2900" dirty="0"/>
          </a:p>
        </p:txBody>
      </p:sp>
      <p:sp>
        <p:nvSpPr>
          <p:cNvPr id="5" name="Textfeld 4"/>
          <p:cNvSpPr txBox="1"/>
          <p:nvPr/>
        </p:nvSpPr>
        <p:spPr>
          <a:xfrm>
            <a:off x="685800" y="2296604"/>
            <a:ext cx="42462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Kombination III/V</a:t>
            </a:r>
          </a:p>
          <a:p>
            <a:endParaRPr lang="de-DE" sz="2000" dirty="0"/>
          </a:p>
          <a:p>
            <a:r>
              <a:rPr lang="de-DE" sz="2000" dirty="0" smtClean="0">
                <a:solidFill>
                  <a:schemeClr val="bg2"/>
                </a:solidFill>
              </a:rPr>
              <a:t>Partner A </a:t>
            </a:r>
          </a:p>
          <a:p>
            <a:r>
              <a:rPr lang="en-US" sz="2000" dirty="0" err="1">
                <a:solidFill>
                  <a:schemeClr val="bg2"/>
                </a:solidFill>
              </a:rPr>
              <a:t>Bruttogehalt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smtClean="0">
                <a:solidFill>
                  <a:schemeClr val="bg2"/>
                </a:solidFill>
              </a:rPr>
              <a:t>4.200</a:t>
            </a:r>
            <a:r>
              <a:rPr lang="en-US" sz="2000" dirty="0">
                <a:solidFill>
                  <a:schemeClr val="bg2"/>
                </a:solidFill>
              </a:rPr>
              <a:t>,- </a:t>
            </a:r>
            <a:r>
              <a:rPr lang="en-US" sz="2000" dirty="0" smtClean="0">
                <a:solidFill>
                  <a:schemeClr val="bg2"/>
                </a:solidFill>
              </a:rPr>
              <a:t>€</a:t>
            </a:r>
          </a:p>
          <a:p>
            <a:r>
              <a:rPr lang="de-DE" sz="2000" dirty="0">
                <a:solidFill>
                  <a:schemeClr val="bg2"/>
                </a:solidFill>
              </a:rPr>
              <a:t>Lohnsteuer nach </a:t>
            </a:r>
            <a:r>
              <a:rPr lang="de-DE" sz="2000" dirty="0" err="1">
                <a:solidFill>
                  <a:schemeClr val="bg2"/>
                </a:solidFill>
              </a:rPr>
              <a:t>Stkl</a:t>
            </a:r>
            <a:r>
              <a:rPr lang="de-DE" sz="2000" dirty="0">
                <a:solidFill>
                  <a:schemeClr val="bg2"/>
                </a:solidFill>
              </a:rPr>
              <a:t>. </a:t>
            </a:r>
            <a:r>
              <a:rPr lang="de-DE" sz="2000" dirty="0" smtClean="0">
                <a:solidFill>
                  <a:schemeClr val="bg2"/>
                </a:solidFill>
              </a:rPr>
              <a:t>III: </a:t>
            </a:r>
            <a:r>
              <a:rPr lang="de-DE" sz="2000" dirty="0">
                <a:solidFill>
                  <a:schemeClr val="bg2"/>
                </a:solidFill>
              </a:rPr>
              <a:t>435,66 € </a:t>
            </a:r>
            <a:r>
              <a:rPr lang="en-US" sz="2000" dirty="0" smtClean="0">
                <a:solidFill>
                  <a:schemeClr val="bg2"/>
                </a:solidFill>
              </a:rPr>
              <a:t> </a:t>
            </a:r>
          </a:p>
          <a:p>
            <a:endParaRPr lang="en-US" sz="2000" dirty="0">
              <a:solidFill>
                <a:schemeClr val="bg2"/>
              </a:solidFill>
            </a:endParaRPr>
          </a:p>
          <a:p>
            <a:r>
              <a:rPr lang="de-DE" sz="2000" dirty="0">
                <a:solidFill>
                  <a:schemeClr val="bg2"/>
                </a:solidFill>
              </a:rPr>
              <a:t>Partner </a:t>
            </a:r>
            <a:r>
              <a:rPr lang="de-DE" sz="2000" dirty="0" smtClean="0">
                <a:solidFill>
                  <a:schemeClr val="bg2"/>
                </a:solidFill>
              </a:rPr>
              <a:t>B</a:t>
            </a:r>
            <a:endParaRPr lang="de-DE" sz="2000" dirty="0">
              <a:solidFill>
                <a:schemeClr val="bg2"/>
              </a:solidFill>
            </a:endParaRPr>
          </a:p>
          <a:p>
            <a:r>
              <a:rPr lang="de-DE" sz="2000" dirty="0">
                <a:solidFill>
                  <a:schemeClr val="bg2"/>
                </a:solidFill>
              </a:rPr>
              <a:t>Bruttogehalt </a:t>
            </a:r>
            <a:r>
              <a:rPr lang="de-DE" sz="2000" dirty="0" smtClean="0">
                <a:solidFill>
                  <a:schemeClr val="bg2"/>
                </a:solidFill>
              </a:rPr>
              <a:t>1.000,- € </a:t>
            </a:r>
          </a:p>
          <a:p>
            <a:r>
              <a:rPr lang="de-DE" sz="2000" dirty="0">
                <a:solidFill>
                  <a:schemeClr val="bg2"/>
                </a:solidFill>
              </a:rPr>
              <a:t>Lohnsteuer nach </a:t>
            </a:r>
            <a:r>
              <a:rPr lang="de-DE" sz="2000" dirty="0" err="1">
                <a:solidFill>
                  <a:schemeClr val="bg2"/>
                </a:solidFill>
              </a:rPr>
              <a:t>Stkl</a:t>
            </a:r>
            <a:r>
              <a:rPr lang="de-DE" sz="2000" dirty="0">
                <a:solidFill>
                  <a:schemeClr val="bg2"/>
                </a:solidFill>
              </a:rPr>
              <a:t>. </a:t>
            </a:r>
            <a:r>
              <a:rPr lang="de-DE" sz="2000" dirty="0" smtClean="0">
                <a:solidFill>
                  <a:schemeClr val="bg2"/>
                </a:solidFill>
              </a:rPr>
              <a:t>V: </a:t>
            </a:r>
            <a:r>
              <a:rPr lang="de-DE" sz="2000" dirty="0">
                <a:solidFill>
                  <a:schemeClr val="bg2"/>
                </a:solidFill>
              </a:rPr>
              <a:t>101,16 </a:t>
            </a:r>
            <a:r>
              <a:rPr lang="de-DE" sz="2000" dirty="0" smtClean="0">
                <a:solidFill>
                  <a:schemeClr val="bg2"/>
                </a:solidFill>
              </a:rPr>
              <a:t>€</a:t>
            </a:r>
          </a:p>
          <a:p>
            <a:r>
              <a:rPr lang="de-DE" sz="2000" dirty="0" smtClean="0">
                <a:solidFill>
                  <a:schemeClr val="bg2"/>
                </a:solidFill>
              </a:rPr>
              <a:t> </a:t>
            </a:r>
          </a:p>
          <a:p>
            <a:r>
              <a:rPr lang="de-DE" sz="2000" dirty="0">
                <a:solidFill>
                  <a:srgbClr val="00B050"/>
                </a:solidFill>
              </a:rPr>
              <a:t>Summe Steuerabzug mtl</a:t>
            </a:r>
            <a:r>
              <a:rPr lang="de-DE" sz="2000" dirty="0" smtClean="0">
                <a:solidFill>
                  <a:srgbClr val="00B050"/>
                </a:solidFill>
              </a:rPr>
              <a:t>.: 536,82 </a:t>
            </a:r>
            <a:r>
              <a:rPr lang="de-DE" sz="2000" dirty="0">
                <a:solidFill>
                  <a:srgbClr val="00B050"/>
                </a:solidFill>
              </a:rPr>
              <a:t>€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932040" y="2296604"/>
            <a:ext cx="43204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Kombination IV/IV</a:t>
            </a:r>
          </a:p>
          <a:p>
            <a:endParaRPr lang="de-DE" sz="2000" dirty="0"/>
          </a:p>
          <a:p>
            <a:r>
              <a:rPr lang="de-DE" sz="2000" dirty="0">
                <a:solidFill>
                  <a:schemeClr val="bg2"/>
                </a:solidFill>
              </a:rPr>
              <a:t>Partner A </a:t>
            </a:r>
          </a:p>
          <a:p>
            <a:r>
              <a:rPr lang="en-US" sz="2000" dirty="0" err="1">
                <a:solidFill>
                  <a:schemeClr val="bg2"/>
                </a:solidFill>
              </a:rPr>
              <a:t>Bruttogehalt</a:t>
            </a: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en-US" sz="2000" dirty="0" smtClean="0">
                <a:solidFill>
                  <a:schemeClr val="bg2"/>
                </a:solidFill>
              </a:rPr>
              <a:t>4.200</a:t>
            </a:r>
            <a:r>
              <a:rPr lang="en-US" sz="2000" dirty="0">
                <a:solidFill>
                  <a:schemeClr val="bg2"/>
                </a:solidFill>
              </a:rPr>
              <a:t>,- €</a:t>
            </a:r>
          </a:p>
          <a:p>
            <a:r>
              <a:rPr lang="de-DE" sz="2000" dirty="0">
                <a:solidFill>
                  <a:schemeClr val="bg2"/>
                </a:solidFill>
              </a:rPr>
              <a:t>Lohnsteuer nach </a:t>
            </a:r>
            <a:r>
              <a:rPr lang="de-DE" sz="2000" dirty="0" err="1">
                <a:solidFill>
                  <a:schemeClr val="bg2"/>
                </a:solidFill>
              </a:rPr>
              <a:t>Stkl</a:t>
            </a:r>
            <a:r>
              <a:rPr lang="de-DE" sz="2000" dirty="0">
                <a:solidFill>
                  <a:schemeClr val="bg2"/>
                </a:solidFill>
              </a:rPr>
              <a:t>. </a:t>
            </a:r>
            <a:r>
              <a:rPr lang="de-DE" sz="2000" dirty="0" smtClean="0">
                <a:solidFill>
                  <a:schemeClr val="bg2"/>
                </a:solidFill>
              </a:rPr>
              <a:t>IV: </a:t>
            </a:r>
            <a:r>
              <a:rPr lang="de-DE" sz="2000" dirty="0">
                <a:solidFill>
                  <a:schemeClr val="bg2"/>
                </a:solidFill>
              </a:rPr>
              <a:t>758,50 </a:t>
            </a:r>
            <a:r>
              <a:rPr lang="de-DE" sz="2000" dirty="0" smtClean="0">
                <a:solidFill>
                  <a:schemeClr val="bg2"/>
                </a:solidFill>
              </a:rPr>
              <a:t>€</a:t>
            </a:r>
          </a:p>
          <a:p>
            <a:r>
              <a:rPr lang="de-DE" sz="2000" dirty="0" smtClean="0"/>
              <a:t> </a:t>
            </a:r>
            <a:endParaRPr lang="en-US" sz="2000" dirty="0" smtClean="0">
              <a:solidFill>
                <a:schemeClr val="bg2"/>
              </a:solidFill>
            </a:endParaRPr>
          </a:p>
          <a:p>
            <a:r>
              <a:rPr lang="de-DE" sz="2000" dirty="0" smtClean="0">
                <a:solidFill>
                  <a:schemeClr val="bg2"/>
                </a:solidFill>
              </a:rPr>
              <a:t>Partner </a:t>
            </a:r>
            <a:r>
              <a:rPr lang="de-DE" sz="2000" dirty="0">
                <a:solidFill>
                  <a:schemeClr val="bg2"/>
                </a:solidFill>
              </a:rPr>
              <a:t>B</a:t>
            </a:r>
          </a:p>
          <a:p>
            <a:r>
              <a:rPr lang="de-DE" sz="2000" dirty="0">
                <a:solidFill>
                  <a:schemeClr val="bg2"/>
                </a:solidFill>
              </a:rPr>
              <a:t>Bruttogehalt </a:t>
            </a:r>
            <a:r>
              <a:rPr lang="de-DE" sz="2000" dirty="0" smtClean="0">
                <a:solidFill>
                  <a:schemeClr val="bg2"/>
                </a:solidFill>
              </a:rPr>
              <a:t>1.000,- € </a:t>
            </a:r>
            <a:endParaRPr lang="de-DE" sz="2000" dirty="0">
              <a:solidFill>
                <a:schemeClr val="bg2"/>
              </a:solidFill>
            </a:endParaRPr>
          </a:p>
          <a:p>
            <a:r>
              <a:rPr lang="de-DE" sz="2000" dirty="0">
                <a:solidFill>
                  <a:schemeClr val="bg2"/>
                </a:solidFill>
              </a:rPr>
              <a:t>Lohnsteuer nach </a:t>
            </a:r>
            <a:r>
              <a:rPr lang="de-DE" sz="2000" dirty="0" err="1">
                <a:solidFill>
                  <a:schemeClr val="bg2"/>
                </a:solidFill>
              </a:rPr>
              <a:t>Stkl</a:t>
            </a:r>
            <a:r>
              <a:rPr lang="de-DE" sz="2000" dirty="0">
                <a:solidFill>
                  <a:schemeClr val="bg2"/>
                </a:solidFill>
              </a:rPr>
              <a:t>. </a:t>
            </a:r>
            <a:r>
              <a:rPr lang="de-DE" sz="2000" dirty="0" smtClean="0">
                <a:solidFill>
                  <a:schemeClr val="bg2"/>
                </a:solidFill>
              </a:rPr>
              <a:t>IV</a:t>
            </a:r>
            <a:r>
              <a:rPr lang="de-DE" sz="2000" dirty="0">
                <a:solidFill>
                  <a:schemeClr val="bg2"/>
                </a:solidFill>
              </a:rPr>
              <a:t>: </a:t>
            </a:r>
            <a:r>
              <a:rPr lang="de-DE" sz="2000" dirty="0" smtClean="0">
                <a:solidFill>
                  <a:schemeClr val="bg2"/>
                </a:solidFill>
              </a:rPr>
              <a:t>0,00 </a:t>
            </a:r>
            <a:r>
              <a:rPr lang="de-DE" sz="2000" dirty="0">
                <a:solidFill>
                  <a:schemeClr val="bg2"/>
                </a:solidFill>
              </a:rPr>
              <a:t>€ </a:t>
            </a:r>
            <a:endParaRPr lang="de-DE" sz="2000" dirty="0" smtClean="0">
              <a:solidFill>
                <a:schemeClr val="bg2"/>
              </a:solidFill>
            </a:endParaRPr>
          </a:p>
          <a:p>
            <a:endParaRPr lang="de-DE" sz="2000" dirty="0">
              <a:solidFill>
                <a:schemeClr val="bg2"/>
              </a:solidFill>
            </a:endParaRPr>
          </a:p>
          <a:p>
            <a:r>
              <a:rPr lang="de-DE" sz="2000" dirty="0">
                <a:solidFill>
                  <a:srgbClr val="FF0000"/>
                </a:solidFill>
              </a:rPr>
              <a:t>Summe Steuerabzug mtl</a:t>
            </a:r>
            <a:r>
              <a:rPr lang="de-DE" sz="2000" dirty="0" smtClean="0">
                <a:solidFill>
                  <a:srgbClr val="FF0000"/>
                </a:solidFill>
              </a:rPr>
              <a:t>.: </a:t>
            </a:r>
            <a:r>
              <a:rPr lang="de-DE" sz="2000" dirty="0">
                <a:solidFill>
                  <a:srgbClr val="FF0000"/>
                </a:solidFill>
              </a:rPr>
              <a:t>758,50 €</a:t>
            </a:r>
            <a:endParaRPr lang="de-DE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69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685800" y="1628800"/>
            <a:ext cx="8276888" cy="4849823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de-DE" dirty="0" smtClean="0"/>
              <a:t>Faktorverfahren (Antrag auf Steuerklassenwechsel erforderlich)</a:t>
            </a:r>
          </a:p>
          <a:p>
            <a:pPr>
              <a:lnSpc>
                <a:spcPct val="100000"/>
              </a:lnSpc>
            </a:pPr>
            <a:r>
              <a:rPr lang="de-DE" sz="2400" dirty="0" smtClean="0">
                <a:solidFill>
                  <a:schemeClr val="tx1"/>
                </a:solidFill>
              </a:rPr>
              <a:t>Gilt für verheiratete bzw. </a:t>
            </a:r>
            <a:r>
              <a:rPr lang="de-DE" sz="2400" dirty="0" err="1" smtClean="0">
                <a:solidFill>
                  <a:schemeClr val="tx1"/>
                </a:solidFill>
              </a:rPr>
              <a:t>verpartnerte</a:t>
            </a:r>
            <a:r>
              <a:rPr lang="de-DE" sz="2400" dirty="0" smtClean="0">
                <a:solidFill>
                  <a:schemeClr val="tx1"/>
                </a:solidFill>
              </a:rPr>
              <a:t> Arbeitnehmer, die nicht dauernd getrennt leben und Arbeitslohn beziehen </a:t>
            </a:r>
          </a:p>
          <a:p>
            <a:r>
              <a:rPr lang="de-DE" sz="2400" dirty="0" smtClean="0">
                <a:solidFill>
                  <a:schemeClr val="tx1"/>
                </a:solidFill>
              </a:rPr>
              <a:t>Alternative zu Steuerklassenkombination III/V oder IV/IV</a:t>
            </a:r>
          </a:p>
          <a:p>
            <a:pPr>
              <a:lnSpc>
                <a:spcPct val="100000"/>
              </a:lnSpc>
            </a:pPr>
            <a:r>
              <a:rPr lang="de-DE" sz="2400" dirty="0" smtClean="0">
                <a:solidFill>
                  <a:schemeClr val="tx1"/>
                </a:solidFill>
              </a:rPr>
              <a:t>Vorteil der Splittingtarif wird schon beim monatlichen Abzug der Lohnsteuer auf beide Ehepartner verteilt </a:t>
            </a:r>
          </a:p>
          <a:p>
            <a:pPr>
              <a:lnSpc>
                <a:spcPct val="100000"/>
              </a:lnSpc>
            </a:pPr>
            <a:r>
              <a:rPr lang="de-DE" sz="2400" dirty="0" smtClean="0">
                <a:solidFill>
                  <a:schemeClr val="tx1"/>
                </a:solidFill>
              </a:rPr>
              <a:t>Der Lohnsteuerabzug ist genauer und vermeidet Einkommensteuernachzahlungen, die sich bei Steuerklassenkombination III/V häufig ergeben.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de-DE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de-DE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de-DE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de-DE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de-DE" sz="2400" dirty="0">
              <a:solidFill>
                <a:schemeClr val="tx1"/>
              </a:solidFill>
            </a:endParaRPr>
          </a:p>
          <a:p>
            <a:endParaRPr lang="de-DE" sz="32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900" dirty="0" smtClean="0"/>
              <a:t>Besondere</a:t>
            </a:r>
            <a:br>
              <a:rPr lang="de-DE" sz="2900" dirty="0" smtClean="0"/>
            </a:br>
            <a:r>
              <a:rPr lang="de-DE" sz="2900" dirty="0" smtClean="0"/>
              <a:t>Steuerklassenkombination</a:t>
            </a:r>
            <a:endParaRPr lang="de-DE" sz="2900" dirty="0"/>
          </a:p>
        </p:txBody>
      </p:sp>
    </p:spTree>
    <p:extLst>
      <p:ext uri="{BB962C8B-B14F-4D97-AF65-F5344CB8AC3E}">
        <p14:creationId xmlns:p14="http://schemas.microsoft.com/office/powerpoint/2010/main" val="194805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600" dirty="0" smtClean="0"/>
              <a:t>Beispiel 3:</a:t>
            </a:r>
          </a:p>
          <a:p>
            <a:pPr marL="0" indent="0">
              <a:buNone/>
            </a:pPr>
            <a:r>
              <a:rPr lang="de-DE" sz="2400" dirty="0" smtClean="0"/>
              <a:t>IV/IV Faktorverfahren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sz="2400" dirty="0" smtClean="0">
                <a:solidFill>
                  <a:schemeClr val="tx1"/>
                </a:solidFill>
              </a:rPr>
              <a:t>Partner 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sz="2400" dirty="0" smtClean="0">
                <a:solidFill>
                  <a:schemeClr val="tx1"/>
                </a:solidFill>
              </a:rPr>
              <a:t>Bruttogehalt 4.200 €/mtl. = Jahresbruttogehalt 50.400 €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sz="2400" dirty="0" smtClean="0">
                <a:solidFill>
                  <a:schemeClr val="tx1"/>
                </a:solidFill>
              </a:rPr>
              <a:t>Lohnsteuer nach </a:t>
            </a:r>
            <a:r>
              <a:rPr lang="de-DE" sz="2400" dirty="0" err="1" smtClean="0">
                <a:solidFill>
                  <a:schemeClr val="tx1"/>
                </a:solidFill>
              </a:rPr>
              <a:t>Stkl</a:t>
            </a:r>
            <a:r>
              <a:rPr lang="de-DE" sz="2400" dirty="0" smtClean="0">
                <a:solidFill>
                  <a:schemeClr val="tx1"/>
                </a:solidFill>
              </a:rPr>
              <a:t>. IV mit Faktor 636,00€</a:t>
            </a:r>
          </a:p>
          <a:p>
            <a:pPr marL="0" indent="0">
              <a:lnSpc>
                <a:spcPct val="100000"/>
              </a:lnSpc>
              <a:buNone/>
            </a:pPr>
            <a:endParaRPr lang="de-DE" sz="24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de-DE" sz="2400" dirty="0" smtClean="0">
                <a:solidFill>
                  <a:schemeClr val="tx1"/>
                </a:solidFill>
              </a:rPr>
              <a:t>Partner B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sz="2400" dirty="0" smtClean="0">
                <a:solidFill>
                  <a:schemeClr val="tx1"/>
                </a:solidFill>
              </a:rPr>
              <a:t>Bruttogehalt 1.000 €/mtl. = Jahresbruttogehalt 12.000 €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sz="2400" dirty="0" smtClean="0">
                <a:solidFill>
                  <a:schemeClr val="tx1"/>
                </a:solidFill>
              </a:rPr>
              <a:t>Lohnsteuer nach </a:t>
            </a:r>
            <a:r>
              <a:rPr lang="de-DE" sz="2400" dirty="0" err="1" smtClean="0">
                <a:solidFill>
                  <a:schemeClr val="tx1"/>
                </a:solidFill>
              </a:rPr>
              <a:t>Stkl</a:t>
            </a:r>
            <a:r>
              <a:rPr lang="de-DE" sz="2400" dirty="0" smtClean="0">
                <a:solidFill>
                  <a:schemeClr val="tx1"/>
                </a:solidFill>
              </a:rPr>
              <a:t>. IV mit Faktor 0,00€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de-DE" sz="2400" dirty="0" smtClean="0">
                <a:solidFill>
                  <a:srgbClr val="00B050"/>
                </a:solidFill>
              </a:rPr>
              <a:t>Summe Steuerabzug mtl.: 636,00 € 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900" dirty="0" smtClean="0"/>
              <a:t>Beispiel zum Faktorverfahren</a:t>
            </a:r>
            <a:endParaRPr lang="de-DE" sz="2900" dirty="0"/>
          </a:p>
        </p:txBody>
      </p:sp>
    </p:spTree>
    <p:extLst>
      <p:ext uri="{BB962C8B-B14F-4D97-AF65-F5344CB8AC3E}">
        <p14:creationId xmlns:p14="http://schemas.microsoft.com/office/powerpoint/2010/main" val="357875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687600" y="1626577"/>
            <a:ext cx="7700824" cy="1802423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endParaRPr lang="de-DE" sz="1000" dirty="0" smtClean="0">
              <a:solidFill>
                <a:srgbClr val="8F1936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de-DE" sz="1000" dirty="0">
              <a:solidFill>
                <a:srgbClr val="8F1936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de-DE" sz="1000" dirty="0" smtClean="0">
              <a:solidFill>
                <a:srgbClr val="8F1936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de-DE" sz="1000" dirty="0">
              <a:solidFill>
                <a:srgbClr val="8F1936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de-DE" sz="1000" dirty="0" smtClean="0">
              <a:solidFill>
                <a:srgbClr val="8F1936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de-DE" sz="1000" dirty="0">
              <a:solidFill>
                <a:srgbClr val="8F1936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de-DE" sz="1000" dirty="0">
              <a:solidFill>
                <a:srgbClr val="8F1936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de-DE" sz="1000" dirty="0" smtClean="0">
              <a:solidFill>
                <a:srgbClr val="8F1936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de-DE" sz="1000" dirty="0" smtClean="0">
              <a:solidFill>
                <a:srgbClr val="8F1936"/>
              </a:solidFill>
            </a:endParaRPr>
          </a:p>
          <a:p>
            <a:r>
              <a:rPr lang="de-DE" dirty="0" smtClean="0">
                <a:solidFill>
                  <a:srgbClr val="8F1936"/>
                </a:solidFill>
              </a:rPr>
              <a:t>Arbeitslosengeld I</a:t>
            </a:r>
          </a:p>
          <a:p>
            <a:r>
              <a:rPr lang="de-DE" dirty="0" smtClean="0">
                <a:solidFill>
                  <a:srgbClr val="8F1936"/>
                </a:solidFill>
              </a:rPr>
              <a:t>Arbeitslosengeld bei Weiterbildung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 smtClean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 smtClean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 smtClean="0"/>
          </a:p>
          <a:p>
            <a:pPr>
              <a:buFont typeface="Arial" panose="020B0604020202020204" pitchFamily="34" charset="0"/>
              <a:buChar char="•"/>
            </a:pPr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85800" y="262890"/>
            <a:ext cx="6910536" cy="974725"/>
          </a:xfrm>
        </p:spPr>
        <p:txBody>
          <a:bodyPr/>
          <a:lstStyle/>
          <a:p>
            <a:r>
              <a:rPr lang="de-DE" sz="2900" dirty="0" smtClean="0"/>
              <a:t>II. Auswirkungen der Steuerklassen- </a:t>
            </a:r>
            <a:br>
              <a:rPr lang="de-DE" sz="2900" dirty="0" smtClean="0"/>
            </a:br>
            <a:r>
              <a:rPr lang="de-DE" sz="2900" dirty="0"/>
              <a:t> </a:t>
            </a:r>
            <a:r>
              <a:rPr lang="de-DE" sz="2900" dirty="0" smtClean="0"/>
              <a:t>   </a:t>
            </a:r>
            <a:r>
              <a:rPr lang="de-DE" sz="2900" dirty="0" err="1" smtClean="0"/>
              <a:t>wahl</a:t>
            </a:r>
            <a:r>
              <a:rPr lang="de-DE" sz="2900" dirty="0" smtClean="0"/>
              <a:t> auf Lohnersatzleistungen</a:t>
            </a:r>
            <a:endParaRPr lang="de-DE" sz="2900" dirty="0"/>
          </a:p>
        </p:txBody>
      </p:sp>
      <p:sp>
        <p:nvSpPr>
          <p:cNvPr id="4" name="Textfeld 3"/>
          <p:cNvSpPr txBox="1"/>
          <p:nvPr/>
        </p:nvSpPr>
        <p:spPr>
          <a:xfrm>
            <a:off x="1043608" y="4941168"/>
            <a:ext cx="810039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dirty="0">
                <a:solidFill>
                  <a:schemeClr val="tx1"/>
                </a:solidFill>
              </a:rPr>
              <a:t>Maßgeblich für die Höhe ist die Steuerklasse, die zu Beginn des Kalenderjahres Bestand hatte, in dem Anspruch auf Arbeitslosengeld eingetreten ist.</a:t>
            </a:r>
          </a:p>
          <a:p>
            <a:endParaRPr lang="de-DE" sz="2800" dirty="0"/>
          </a:p>
        </p:txBody>
      </p:sp>
      <p:sp>
        <p:nvSpPr>
          <p:cNvPr id="5" name="Textfeld 4"/>
          <p:cNvSpPr txBox="1"/>
          <p:nvPr/>
        </p:nvSpPr>
        <p:spPr>
          <a:xfrm>
            <a:off x="683568" y="1645928"/>
            <a:ext cx="8280920" cy="184665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rgbClr val="8F1936"/>
            </a:solidFill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lnSpc>
                <a:spcPct val="100000"/>
              </a:lnSpc>
              <a:defRPr sz="2000"/>
            </a:lvl1pPr>
          </a:lstStyle>
          <a:p>
            <a:r>
              <a:rPr lang="de-DE" sz="2600" dirty="0"/>
              <a:t>Lohnersatzleistungen (z.B. Krankengeld, Arbeitslosen-geld) richten sich nach der Höhe des Nettogehalts.  </a:t>
            </a:r>
          </a:p>
          <a:p>
            <a:pPr>
              <a:spcBef>
                <a:spcPts val="1200"/>
              </a:spcBef>
            </a:pPr>
            <a:r>
              <a:rPr lang="de-DE" sz="2600" dirty="0">
                <a:sym typeface="Wingdings" panose="05000000000000000000" pitchFamily="2" charset="2"/>
              </a:rPr>
              <a:t>     	</a:t>
            </a:r>
            <a:r>
              <a:rPr lang="de-DE" sz="2600" dirty="0"/>
              <a:t>Die Wahl der Steuerklasse wirkt sich somit auf 	die Höhe des Auszahlungsbetrages aus.</a:t>
            </a:r>
          </a:p>
        </p:txBody>
      </p:sp>
    </p:spTree>
    <p:extLst>
      <p:ext uri="{BB962C8B-B14F-4D97-AF65-F5344CB8AC3E}">
        <p14:creationId xmlns:p14="http://schemas.microsoft.com/office/powerpoint/2010/main" val="132050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685800" y="1772817"/>
            <a:ext cx="8276888" cy="2304256"/>
          </a:xfrm>
        </p:spPr>
        <p:txBody>
          <a:bodyPr/>
          <a:lstStyle/>
          <a:p>
            <a:r>
              <a:rPr lang="de-DE" dirty="0" smtClean="0">
                <a:solidFill>
                  <a:srgbClr val="8F1936"/>
                </a:solidFill>
              </a:rPr>
              <a:t>Krankengeld und Übergangsgeld: 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85800" y="262890"/>
            <a:ext cx="6982544" cy="974725"/>
          </a:xfrm>
        </p:spPr>
        <p:txBody>
          <a:bodyPr/>
          <a:lstStyle/>
          <a:p>
            <a:r>
              <a:rPr lang="de-DE" sz="2900" dirty="0"/>
              <a:t>II. Auswirkungen der </a:t>
            </a:r>
            <a:r>
              <a:rPr lang="de-DE" sz="2900" dirty="0" smtClean="0"/>
              <a:t>Steuerklassen-</a:t>
            </a:r>
            <a:br>
              <a:rPr lang="de-DE" sz="2900" dirty="0" smtClean="0"/>
            </a:br>
            <a:r>
              <a:rPr lang="de-DE" sz="2900" dirty="0" smtClean="0"/>
              <a:t>    </a:t>
            </a:r>
            <a:r>
              <a:rPr lang="de-DE" sz="2900" dirty="0" err="1" smtClean="0"/>
              <a:t>wahl</a:t>
            </a:r>
            <a:r>
              <a:rPr lang="de-DE" sz="2900" dirty="0" smtClean="0"/>
              <a:t> </a:t>
            </a:r>
            <a:r>
              <a:rPr lang="de-DE" sz="2900" dirty="0"/>
              <a:t>auf Lohnersatzleistungen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043608" y="2420888"/>
            <a:ext cx="7272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tx1"/>
                </a:solidFill>
              </a:rPr>
              <a:t>Grundlage ist das Nettogehalt, das im letzten Monat vor Eintritt der Arbeitsunfähigkeit bezogen wurde.</a:t>
            </a:r>
          </a:p>
        </p:txBody>
      </p:sp>
    </p:spTree>
    <p:extLst>
      <p:ext uri="{BB962C8B-B14F-4D97-AF65-F5344CB8AC3E}">
        <p14:creationId xmlns:p14="http://schemas.microsoft.com/office/powerpoint/2010/main" val="403417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687600" y="1626577"/>
            <a:ext cx="8276888" cy="2882543"/>
          </a:xfrm>
        </p:spPr>
        <p:txBody>
          <a:bodyPr/>
          <a:lstStyle/>
          <a:p>
            <a:r>
              <a:rPr lang="de-DE" dirty="0" smtClean="0">
                <a:solidFill>
                  <a:srgbClr val="8F1936"/>
                </a:solidFill>
              </a:rPr>
              <a:t>Mutterschaftsgeld der Krankenkasse/ Zuschuss des Arbeitgebers zum Mutterschaftsgeld</a:t>
            </a:r>
          </a:p>
          <a:p>
            <a:pPr marL="0" indent="0">
              <a:buNone/>
            </a:pPr>
            <a:endParaRPr lang="de-DE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85800" y="262890"/>
            <a:ext cx="7342584" cy="974725"/>
          </a:xfrm>
        </p:spPr>
        <p:txBody>
          <a:bodyPr/>
          <a:lstStyle/>
          <a:p>
            <a:r>
              <a:rPr lang="de-DE" sz="2900" dirty="0" smtClean="0"/>
              <a:t>II. Auswirkungen der Steuerklassen-</a:t>
            </a:r>
            <a:br>
              <a:rPr lang="de-DE" sz="2900" dirty="0" smtClean="0"/>
            </a:br>
            <a:r>
              <a:rPr lang="de-DE" sz="2900" dirty="0"/>
              <a:t> </a:t>
            </a:r>
            <a:r>
              <a:rPr lang="de-DE" sz="2900" dirty="0" smtClean="0"/>
              <a:t>   </a:t>
            </a:r>
            <a:r>
              <a:rPr lang="de-DE" sz="2900" dirty="0" err="1" smtClean="0"/>
              <a:t>wahl</a:t>
            </a:r>
            <a:r>
              <a:rPr lang="de-DE" sz="2900" dirty="0" smtClean="0"/>
              <a:t> auf Lohnersatzleistungen </a:t>
            </a:r>
            <a:endParaRPr lang="de-DE" sz="2900" dirty="0"/>
          </a:p>
        </p:txBody>
      </p:sp>
      <p:sp>
        <p:nvSpPr>
          <p:cNvPr id="6" name="Textfeld 5"/>
          <p:cNvSpPr txBox="1"/>
          <p:nvPr/>
        </p:nvSpPr>
        <p:spPr>
          <a:xfrm>
            <a:off x="1043608" y="2985626"/>
            <a:ext cx="734481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solidFill>
                  <a:schemeClr val="tx1"/>
                </a:solidFill>
              </a:rPr>
              <a:t>Richtet </a:t>
            </a:r>
            <a:r>
              <a:rPr lang="de-DE" sz="2800" dirty="0">
                <a:solidFill>
                  <a:schemeClr val="tx1"/>
                </a:solidFill>
              </a:rPr>
              <a:t>sich nach durchschnittlichem Nettogehalt der letzten 3 Monate vor Beginn der Mutterschutzfrist.</a:t>
            </a:r>
          </a:p>
          <a:p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66085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8F1936"/>
                </a:solidFill>
              </a:rPr>
              <a:t>Elterngeld 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85800" y="262890"/>
            <a:ext cx="6334472" cy="974725"/>
          </a:xfrm>
        </p:spPr>
        <p:txBody>
          <a:bodyPr/>
          <a:lstStyle/>
          <a:p>
            <a:r>
              <a:rPr lang="de-DE" sz="2900" dirty="0"/>
              <a:t>II. Auswirkungen </a:t>
            </a:r>
            <a:r>
              <a:rPr lang="de-DE" sz="2900" dirty="0" smtClean="0"/>
              <a:t>der Steuerklassen-</a:t>
            </a:r>
            <a:br>
              <a:rPr lang="de-DE" sz="2900" dirty="0" smtClean="0"/>
            </a:br>
            <a:r>
              <a:rPr lang="de-DE" sz="2900" dirty="0" smtClean="0"/>
              <a:t>    </a:t>
            </a:r>
            <a:r>
              <a:rPr lang="de-DE" sz="2900" dirty="0" err="1" smtClean="0"/>
              <a:t>wahl</a:t>
            </a:r>
            <a:r>
              <a:rPr lang="de-DE" sz="2900" dirty="0" smtClean="0"/>
              <a:t> </a:t>
            </a:r>
            <a:r>
              <a:rPr lang="de-DE" sz="2900" dirty="0"/>
              <a:t>auf Lohnersatzleistungen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899592" y="2564904"/>
            <a:ext cx="73448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de-DE" sz="2800" dirty="0">
                <a:solidFill>
                  <a:schemeClr val="tx1"/>
                </a:solidFill>
              </a:rPr>
              <a:t>Richtet sich nach monatlichem Durchschnittseinkommen der letzten zwölf Monate vor dem Geburtsmonat des Kindes.</a:t>
            </a:r>
          </a:p>
          <a:p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305255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685800" y="1916832"/>
            <a:ext cx="8276888" cy="4849823"/>
          </a:xfrm>
        </p:spPr>
        <p:txBody>
          <a:bodyPr/>
          <a:lstStyle/>
          <a:p>
            <a:pPr marL="571500" indent="-571500">
              <a:buSzPct val="100000"/>
              <a:buFont typeface="+mj-lt"/>
              <a:buAutoNum type="romanUcPeriod"/>
            </a:pPr>
            <a:r>
              <a:rPr lang="de-DE" dirty="0" smtClean="0"/>
              <a:t>Steuerklassen: Übersicht und Erläuterung</a:t>
            </a:r>
            <a:endParaRPr lang="de-DE" dirty="0"/>
          </a:p>
          <a:p>
            <a:pPr marL="571500" indent="-571500">
              <a:buSzPct val="100000"/>
              <a:buFont typeface="+mj-lt"/>
              <a:buAutoNum type="romanUcPeriod"/>
            </a:pPr>
            <a:r>
              <a:rPr lang="de-DE" dirty="0" smtClean="0"/>
              <a:t>Auswirkungen der Steuerklassenwahl auf  </a:t>
            </a:r>
          </a:p>
          <a:p>
            <a:pPr marL="0" indent="0">
              <a:buSzPct val="100000"/>
              <a:buNone/>
            </a:pPr>
            <a:r>
              <a:rPr lang="de-DE" dirty="0" smtClean="0"/>
              <a:t>      Lohnersatzleistungen</a:t>
            </a:r>
          </a:p>
          <a:p>
            <a:pPr marL="571500" indent="-571500">
              <a:buSzPct val="100000"/>
              <a:buAutoNum type="romanUcPeriod" startAt="3"/>
            </a:pPr>
            <a:r>
              <a:rPr lang="de-DE" dirty="0" smtClean="0"/>
              <a:t>Steuerklassenwechsel</a:t>
            </a:r>
          </a:p>
          <a:p>
            <a:pPr marL="571500" indent="-571500">
              <a:buSzPct val="100000"/>
              <a:buAutoNum type="romanUcPeriod" startAt="3"/>
            </a:pPr>
            <a:r>
              <a:rPr lang="de-DE" dirty="0" smtClean="0"/>
              <a:t>Steuererklärungspflicht</a:t>
            </a:r>
            <a:endParaRPr lang="de-DE" dirty="0"/>
          </a:p>
          <a:p>
            <a:pPr marL="571500" indent="-571500">
              <a:buSzPct val="100000"/>
              <a:buAutoNum type="romanUcPeriod" startAt="3"/>
            </a:pPr>
            <a:r>
              <a:rPr lang="de-DE" dirty="0" smtClean="0"/>
              <a:t>Anträge und Formulare 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900" dirty="0" smtClean="0"/>
              <a:t>Inhalt</a:t>
            </a:r>
            <a:endParaRPr lang="de-DE" sz="2900" dirty="0"/>
          </a:p>
        </p:txBody>
      </p:sp>
    </p:spTree>
    <p:extLst>
      <p:ext uri="{BB962C8B-B14F-4D97-AF65-F5344CB8AC3E}">
        <p14:creationId xmlns:p14="http://schemas.microsoft.com/office/powerpoint/2010/main" val="106653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687600" y="1626577"/>
            <a:ext cx="8348896" cy="484982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sz="2400" dirty="0" smtClean="0">
                <a:solidFill>
                  <a:schemeClr val="tx1"/>
                </a:solidFill>
              </a:rPr>
              <a:t>Im Kalenderjahr Wechsel grundsätzlich nur einmal möglich </a:t>
            </a:r>
            <a:r>
              <a:rPr lang="de-DE" sz="2400" dirty="0" smtClean="0">
                <a:hlinkClick r:id="rId3"/>
              </a:rPr>
              <a:t>(Antrag erforderlich)</a:t>
            </a:r>
            <a:endParaRPr lang="de-DE" sz="2400" dirty="0"/>
          </a:p>
          <a:p>
            <a:pPr marL="0" indent="0">
              <a:lnSpc>
                <a:spcPct val="100000"/>
              </a:lnSpc>
              <a:buNone/>
            </a:pPr>
            <a:endParaRPr lang="de-DE" sz="2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de-DE" sz="2400" dirty="0" smtClean="0">
                <a:solidFill>
                  <a:schemeClr val="tx1"/>
                </a:solidFill>
              </a:rPr>
              <a:t>Letztmals zum 30.11. des laufenden Kalenderjahres</a:t>
            </a:r>
          </a:p>
          <a:p>
            <a:pPr>
              <a:lnSpc>
                <a:spcPct val="100000"/>
              </a:lnSpc>
            </a:pPr>
            <a:endParaRPr lang="de-DE" sz="2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de-DE" sz="2400" dirty="0" smtClean="0">
                <a:solidFill>
                  <a:schemeClr val="tx1"/>
                </a:solidFill>
              </a:rPr>
              <a:t>Änderung gilt immer ab dem Folgemonat der Antragstellung</a:t>
            </a:r>
          </a:p>
          <a:p>
            <a:pPr marL="0" indent="0">
              <a:lnSpc>
                <a:spcPct val="100000"/>
              </a:lnSpc>
              <a:buNone/>
            </a:pPr>
            <a:endParaRPr lang="de-DE" sz="2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de-DE" sz="2400" dirty="0" smtClean="0">
                <a:solidFill>
                  <a:schemeClr val="tx1"/>
                </a:solidFill>
              </a:rPr>
              <a:t>keine rückwirkende Änderung möglich mit Ausnahme Heirat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900" dirty="0" smtClean="0"/>
              <a:t>III. Steuerklassenwechsel</a:t>
            </a:r>
            <a:endParaRPr lang="de-DE" sz="2900" dirty="0"/>
          </a:p>
        </p:txBody>
      </p:sp>
    </p:spTree>
    <p:extLst>
      <p:ext uri="{BB962C8B-B14F-4D97-AF65-F5344CB8AC3E}">
        <p14:creationId xmlns:p14="http://schemas.microsoft.com/office/powerpoint/2010/main" val="362580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Mehrmaliger Wechsel möglich, wenn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ein Ehegatte/Partner keinen Arbeitslohn mehr bezieht / verstorben ist 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ein Ehegatte/Partner ein Arbeitsverhältnis wieder aufnimmt (z.B. nach Arbeitslosigkeit oder Elternzeit)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die Ehegatten/Partner sich trennen  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III. Steuerklassenwechsel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567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de-DE" dirty="0" smtClean="0">
                <a:solidFill>
                  <a:schemeClr val="tx1"/>
                </a:solidFill>
              </a:rPr>
              <a:t>Wechsel von Steuerklassenkombination III/V in Steuerklassenkombination </a:t>
            </a:r>
            <a:r>
              <a:rPr lang="de-DE" b="1" dirty="0" smtClean="0">
                <a:solidFill>
                  <a:schemeClr val="tx1"/>
                </a:solidFill>
              </a:rPr>
              <a:t>IV/IV</a:t>
            </a:r>
            <a:r>
              <a:rPr lang="de-DE" dirty="0" smtClean="0">
                <a:solidFill>
                  <a:schemeClr val="tx1"/>
                </a:solidFill>
              </a:rPr>
              <a:t> ?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dirty="0" smtClean="0">
                <a:solidFill>
                  <a:schemeClr val="tx1"/>
                </a:solidFill>
                <a:sym typeface="Wingdings" panose="05000000000000000000" pitchFamily="2" charset="2"/>
              </a:rPr>
              <a:t>  </a:t>
            </a:r>
            <a:r>
              <a:rPr lang="de-DE" sz="24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de-DE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de-DE" sz="2400" dirty="0" smtClean="0">
                <a:solidFill>
                  <a:schemeClr val="tx1"/>
                </a:solidFill>
              </a:rPr>
              <a:t>Antrag und Unterschrift </a:t>
            </a:r>
            <a:r>
              <a:rPr lang="de-DE" sz="2400" b="1" dirty="0" smtClean="0">
                <a:solidFill>
                  <a:schemeClr val="tx1"/>
                </a:solidFill>
              </a:rPr>
              <a:t>eines</a:t>
            </a:r>
            <a:r>
              <a:rPr lang="de-DE" sz="2400" dirty="0" smtClean="0">
                <a:solidFill>
                  <a:schemeClr val="tx1"/>
                </a:solidFill>
              </a:rPr>
              <a:t> Ehegatten/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smtClean="0">
                <a:solidFill>
                  <a:schemeClr val="tx1"/>
                </a:solidFill>
              </a:rPr>
              <a:t>     Partners ausreichend </a:t>
            </a:r>
          </a:p>
          <a:p>
            <a:pPr marL="0" indent="0">
              <a:lnSpc>
                <a:spcPct val="100000"/>
              </a:lnSpc>
              <a:buNone/>
            </a:pPr>
            <a:endParaRPr lang="de-DE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de-DE" dirty="0" smtClean="0">
                <a:solidFill>
                  <a:schemeClr val="tx1"/>
                </a:solidFill>
              </a:rPr>
              <a:t>Wechsel von Steuerklassenkombination IV/IV in Steuerklassenkombination </a:t>
            </a:r>
            <a:r>
              <a:rPr lang="de-DE" b="1" dirty="0" smtClean="0">
                <a:solidFill>
                  <a:schemeClr val="tx1"/>
                </a:solidFill>
              </a:rPr>
              <a:t>III / V </a:t>
            </a:r>
            <a:r>
              <a:rPr lang="de-DE" dirty="0" smtClean="0">
                <a:solidFill>
                  <a:schemeClr val="tx1"/>
                </a:solidFill>
              </a:rPr>
              <a:t>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de-DE" sz="24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de-DE" sz="2400" dirty="0" smtClean="0">
                <a:solidFill>
                  <a:schemeClr val="tx1"/>
                </a:solidFill>
              </a:rPr>
              <a:t>Antrag und Unterschrift </a:t>
            </a:r>
            <a:r>
              <a:rPr lang="de-DE" sz="2400" b="1" dirty="0" smtClean="0">
                <a:solidFill>
                  <a:schemeClr val="tx1"/>
                </a:solidFill>
              </a:rPr>
              <a:t>beider </a:t>
            </a:r>
            <a:r>
              <a:rPr lang="de-DE" sz="2400" dirty="0" smtClean="0">
                <a:solidFill>
                  <a:schemeClr val="tx1"/>
                </a:solidFill>
              </a:rPr>
              <a:t>Ehegatten/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smtClean="0">
                <a:solidFill>
                  <a:schemeClr val="tx1"/>
                </a:solidFill>
              </a:rPr>
              <a:t>    Partner erforderlich</a:t>
            </a: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III. Steuerklassenwechsel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429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Achtung: Pflicht zur Abgabe einer 		 	  Einkommensteuererklärung bei:</a:t>
            </a:r>
          </a:p>
          <a:p>
            <a:pPr>
              <a:lnSpc>
                <a:spcPct val="100000"/>
              </a:lnSpc>
            </a:pP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Steuerklasse II</a:t>
            </a:r>
          </a:p>
          <a:p>
            <a:pPr>
              <a:lnSpc>
                <a:spcPct val="100000"/>
              </a:lnSpc>
            </a:pP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Steuerklassenkombination III/V</a:t>
            </a:r>
          </a:p>
          <a:p>
            <a:pPr>
              <a:lnSpc>
                <a:spcPct val="100000"/>
              </a:lnSpc>
            </a:pP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Steuerklassenkombination IV/IV mit Faktor</a:t>
            </a:r>
          </a:p>
          <a:p>
            <a:pPr>
              <a:lnSpc>
                <a:spcPct val="100000"/>
              </a:lnSpc>
            </a:pP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Steuerklasse VI</a:t>
            </a:r>
            <a:endParaRPr lang="de-D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100000"/>
              </a:lnSpc>
            </a:pP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Bezug von Lohnersatzleistungen über 400 Euro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 </a:t>
            </a:r>
            <a:r>
              <a:rPr lang="de-DE" sz="2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Wingdings" panose="05000000000000000000" pitchFamily="2" charset="2"/>
              </a:rPr>
              <a:t>Achtung: die steuerfreien Lohnersatzleistungen 	    		     unterliegen dem Progressionsvorbehalt</a:t>
            </a:r>
            <a:r>
              <a:rPr lang="de-DE" sz="2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de-D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de-D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900" dirty="0" smtClean="0"/>
              <a:t>IV. Steuererklärungspflicht </a:t>
            </a:r>
            <a:endParaRPr lang="de-DE" sz="2900" dirty="0"/>
          </a:p>
        </p:txBody>
      </p:sp>
    </p:spTree>
    <p:extLst>
      <p:ext uri="{BB962C8B-B14F-4D97-AF65-F5344CB8AC3E}">
        <p14:creationId xmlns:p14="http://schemas.microsoft.com/office/powerpoint/2010/main" val="169939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687600" y="1626577"/>
            <a:ext cx="5324560" cy="4849823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Broschüre</a:t>
            </a:r>
            <a:endParaRPr lang="de-DE" sz="2400" dirty="0" smtClean="0">
              <a:hlinkClick r:id="rId4"/>
            </a:endParaRPr>
          </a:p>
          <a:p>
            <a:pPr>
              <a:lnSpc>
                <a:spcPct val="100000"/>
              </a:lnSpc>
            </a:pPr>
            <a:r>
              <a:rPr lang="de-DE" sz="2400" dirty="0" smtClean="0">
                <a:hlinkClick r:id="rId4"/>
              </a:rPr>
              <a:t>"Steuern zahlen, aber richtig. </a:t>
            </a:r>
            <a:r>
              <a:rPr lang="de-DE" sz="2200" dirty="0" smtClean="0">
                <a:hlinkClick r:id="rId4"/>
              </a:rPr>
              <a:t>Ein Steuerleitfaden zur Wahl der richtigen Steuerklasse – (nicht nur) für Frauen</a:t>
            </a:r>
            <a:r>
              <a:rPr lang="de-DE" sz="2400" dirty="0" smtClean="0">
                <a:hlinkClick r:id="rId4"/>
              </a:rPr>
              <a:t>“ </a:t>
            </a:r>
            <a:endParaRPr lang="de-DE" sz="2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900" dirty="0" smtClean="0"/>
              <a:t>V. Weitere Informationen/Anträge</a:t>
            </a:r>
            <a:br>
              <a:rPr lang="de-DE" sz="2900" dirty="0" smtClean="0"/>
            </a:br>
            <a:r>
              <a:rPr lang="de-DE" sz="2900" dirty="0"/>
              <a:t> </a:t>
            </a:r>
            <a:r>
              <a:rPr lang="de-DE" sz="2900" dirty="0" smtClean="0"/>
              <a:t>    und Formulare</a:t>
            </a:r>
            <a:endParaRPr lang="de-DE" sz="2900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0710197"/>
              </p:ext>
            </p:extLst>
          </p:nvPr>
        </p:nvGraphicFramePr>
        <p:xfrm>
          <a:off x="5981286" y="1940802"/>
          <a:ext cx="2979791" cy="42213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8" name="Acrobat Document" r:id="rId5" imgW="4000254" imgH="5667255" progId="AcroExch.Document.11">
                  <p:embed/>
                </p:oleObj>
              </mc:Choice>
              <mc:Fallback>
                <p:oleObj name="Acrobat Document" r:id="rId5" imgW="4000254" imgH="5667255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981286" y="1940802"/>
                        <a:ext cx="2979791" cy="42213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775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>
                <a:solidFill>
                  <a:srgbClr val="8F1936"/>
                </a:solidFill>
              </a:rPr>
              <a:t>Vordrucke</a:t>
            </a:r>
            <a:endParaRPr lang="de-DE" dirty="0" smtClean="0">
              <a:solidFill>
                <a:srgbClr val="0070C0"/>
              </a:solidFill>
            </a:endParaRPr>
          </a:p>
          <a:p>
            <a:r>
              <a:rPr lang="de-DE" dirty="0" smtClean="0">
                <a:hlinkClick r:id="rId3"/>
              </a:rPr>
              <a:t>Antrag auf Steuerklassenwechsel</a:t>
            </a:r>
            <a:endParaRPr lang="de-DE" dirty="0" smtClean="0">
              <a:solidFill>
                <a:srgbClr val="0070C0"/>
              </a:solidFill>
            </a:endParaRPr>
          </a:p>
          <a:p>
            <a:pPr marL="457200" lvl="1" indent="-457200">
              <a:lnSpc>
                <a:spcPts val="4000"/>
              </a:lnSpc>
              <a:buClr>
                <a:srgbClr val="871D33"/>
              </a:buClr>
              <a:buFont typeface="Wingdings" panose="05000000000000000000" pitchFamily="2" charset="2"/>
              <a:buChar char=""/>
            </a:pPr>
            <a:r>
              <a:rPr lang="de-DE" sz="2800" dirty="0">
                <a:hlinkClick r:id="rId4"/>
              </a:rPr>
              <a:t>Antrag auf </a:t>
            </a:r>
            <a:r>
              <a:rPr lang="de-DE" sz="2800" dirty="0" smtClean="0">
                <a:hlinkClick r:id="rId4"/>
              </a:rPr>
              <a:t>Lohnsteuerermäßigung</a:t>
            </a:r>
            <a:endParaRPr lang="de-DE" sz="2800" dirty="0" smtClean="0"/>
          </a:p>
          <a:p>
            <a:pPr marL="457200" lvl="1" indent="-457200">
              <a:lnSpc>
                <a:spcPts val="4000"/>
              </a:lnSpc>
              <a:buClr>
                <a:srgbClr val="871D33"/>
              </a:buClr>
              <a:buFont typeface="Wingdings" panose="05000000000000000000" pitchFamily="2" charset="2"/>
              <a:buChar char=""/>
            </a:pPr>
            <a:r>
              <a:rPr lang="de-DE" sz="2800" dirty="0">
                <a:solidFill>
                  <a:srgbClr val="0070C0"/>
                </a:solidFill>
                <a:hlinkClick r:id="rId5"/>
              </a:rPr>
              <a:t>Anlage Kinder zum </a:t>
            </a:r>
            <a:r>
              <a:rPr lang="de-DE" sz="2800" dirty="0" smtClean="0">
                <a:solidFill>
                  <a:srgbClr val="0070C0"/>
                </a:solidFill>
                <a:hlinkClick r:id="rId5"/>
              </a:rPr>
              <a:t>Lohnsteuer-Ermäßigungsantrag</a:t>
            </a:r>
            <a:endParaRPr lang="de-DE" sz="2800" dirty="0">
              <a:solidFill>
                <a:srgbClr val="0070C0"/>
              </a:solidFill>
            </a:endParaRPr>
          </a:p>
          <a:p>
            <a:pPr>
              <a:lnSpc>
                <a:spcPct val="100000"/>
              </a:lnSpc>
            </a:pPr>
            <a:r>
              <a:rPr lang="de-DE" dirty="0" smtClean="0">
                <a:solidFill>
                  <a:schemeClr val="bg2"/>
                </a:solidFill>
              </a:rPr>
              <a:t>Versicherung zum Entlastungsbetrag für Alleinerziehende unter: www.formulare-bfinv.de</a:t>
            </a:r>
          </a:p>
          <a:p>
            <a:pPr marL="0" indent="0">
              <a:buNone/>
            </a:pPr>
            <a:endParaRPr lang="de-DE" i="1" dirty="0">
              <a:solidFill>
                <a:srgbClr val="FF000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85800" y="262890"/>
            <a:ext cx="6478488" cy="974725"/>
          </a:xfrm>
        </p:spPr>
        <p:txBody>
          <a:bodyPr/>
          <a:lstStyle/>
          <a:p>
            <a:r>
              <a:rPr lang="de-DE" sz="2900" dirty="0" smtClean="0"/>
              <a:t>V</a:t>
            </a:r>
            <a:r>
              <a:rPr lang="de-DE" sz="2900" dirty="0"/>
              <a:t>. Weitere Informationen/Anträge</a:t>
            </a:r>
            <a:br>
              <a:rPr lang="de-DE" sz="2900" dirty="0"/>
            </a:br>
            <a:r>
              <a:rPr lang="de-DE" sz="2900" dirty="0"/>
              <a:t>     und Formulare</a:t>
            </a:r>
          </a:p>
        </p:txBody>
      </p:sp>
    </p:spTree>
    <p:extLst>
      <p:ext uri="{BB962C8B-B14F-4D97-AF65-F5344CB8AC3E}">
        <p14:creationId xmlns:p14="http://schemas.microsoft.com/office/powerpoint/2010/main" val="305983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>
                <a:solidFill>
                  <a:srgbClr val="8F1936"/>
                </a:solidFill>
              </a:rPr>
              <a:t>Allgemeine Informationen</a:t>
            </a:r>
            <a:endParaRPr lang="de-DE" dirty="0" smtClean="0">
              <a:solidFill>
                <a:srgbClr val="8F1936"/>
              </a:solidFill>
              <a:hlinkClick r:id="rId2"/>
            </a:endParaRPr>
          </a:p>
          <a:p>
            <a:r>
              <a:rPr lang="de-DE" dirty="0" smtClean="0">
                <a:hlinkClick r:id="rId2"/>
              </a:rPr>
              <a:t>https</a:t>
            </a:r>
            <a:r>
              <a:rPr lang="de-DE" dirty="0">
                <a:hlinkClick r:id="rId2"/>
              </a:rPr>
              <a:t>://finanzamt-trier.fin-rlp.de/vordrucke</a:t>
            </a:r>
            <a:r>
              <a:rPr lang="de-DE" dirty="0" smtClean="0">
                <a:hlinkClick r:id="rId2"/>
              </a:rPr>
              <a:t>/</a:t>
            </a:r>
            <a:endParaRPr lang="de-DE" dirty="0" smtClean="0"/>
          </a:p>
          <a:p>
            <a:r>
              <a:rPr lang="de-DE" dirty="0" smtClean="0">
                <a:hlinkClick r:id="rId3"/>
              </a:rPr>
              <a:t>https</a:t>
            </a:r>
            <a:r>
              <a:rPr lang="de-DE" dirty="0">
                <a:hlinkClick r:id="rId3"/>
              </a:rPr>
              <a:t>://www.bmf-steuerrechner.de</a:t>
            </a:r>
            <a:r>
              <a:rPr lang="de-DE" dirty="0" smtClean="0">
                <a:hlinkClick r:id="rId3"/>
              </a:rPr>
              <a:t>/</a:t>
            </a:r>
            <a:endParaRPr lang="de-DE" dirty="0" smtClean="0"/>
          </a:p>
          <a:p>
            <a:endParaRPr lang="de-DE" dirty="0" smtClean="0"/>
          </a:p>
          <a:p>
            <a:pPr>
              <a:lnSpc>
                <a:spcPct val="100000"/>
              </a:lnSpc>
            </a:pPr>
            <a:r>
              <a:rPr lang="de-DE" dirty="0" smtClean="0">
                <a:solidFill>
                  <a:srgbClr val="8F1936"/>
                </a:solidFill>
              </a:rPr>
              <a:t>Aktionstag </a:t>
            </a:r>
            <a:r>
              <a:rPr lang="de-DE" dirty="0" smtClean="0">
                <a:solidFill>
                  <a:schemeClr val="tx1"/>
                </a:solidFill>
              </a:rPr>
              <a:t>der Info-Hotline der Finanzämter zum Thema Freibeträge und Lohnsteuer-Ermäßigungsverfahren am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smtClean="0">
                <a:solidFill>
                  <a:schemeClr val="tx1"/>
                </a:solidFill>
              </a:rPr>
              <a:t>    </a:t>
            </a:r>
            <a:r>
              <a:rPr lang="de-DE" dirty="0" smtClean="0">
                <a:solidFill>
                  <a:srgbClr val="8F1936"/>
                </a:solidFill>
              </a:rPr>
              <a:t>Donnerstag, 10. Oktober 2019 </a:t>
            </a:r>
            <a:r>
              <a:rPr lang="de-DE" dirty="0" smtClean="0">
                <a:solidFill>
                  <a:schemeClr val="tx1"/>
                </a:solidFill>
              </a:rPr>
              <a:t>von</a:t>
            </a:r>
            <a:r>
              <a:rPr lang="de-DE" dirty="0" smtClean="0">
                <a:solidFill>
                  <a:srgbClr val="8F1936"/>
                </a:solidFill>
              </a:rPr>
              <a:t> 8 bis 17 Uhr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dirty="0">
                <a:solidFill>
                  <a:srgbClr val="8F1936"/>
                </a:solidFill>
              </a:rPr>
              <a:t> </a:t>
            </a:r>
            <a:r>
              <a:rPr lang="de-DE" dirty="0" smtClean="0">
                <a:solidFill>
                  <a:srgbClr val="8F1936"/>
                </a:solidFill>
              </a:rPr>
              <a:t>    </a:t>
            </a:r>
            <a:r>
              <a:rPr lang="de-DE" dirty="0" smtClean="0">
                <a:solidFill>
                  <a:schemeClr val="tx1"/>
                </a:solidFill>
              </a:rPr>
              <a:t>unter der </a:t>
            </a:r>
            <a:r>
              <a:rPr lang="de-DE" dirty="0" smtClean="0">
                <a:solidFill>
                  <a:srgbClr val="8F1936"/>
                </a:solidFill>
              </a:rPr>
              <a:t>Rufnummer: 0261/ 20 17 92 79</a:t>
            </a:r>
            <a:endParaRPr lang="de-DE" dirty="0">
              <a:solidFill>
                <a:srgbClr val="8F1936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85800" y="262890"/>
            <a:ext cx="6910536" cy="974725"/>
          </a:xfrm>
        </p:spPr>
        <p:txBody>
          <a:bodyPr/>
          <a:lstStyle/>
          <a:p>
            <a:r>
              <a:rPr lang="de-DE" sz="2900" dirty="0" smtClean="0"/>
              <a:t>V</a:t>
            </a:r>
            <a:r>
              <a:rPr lang="de-DE" sz="2900" dirty="0"/>
              <a:t>. Weitere Informationen/Anträge</a:t>
            </a:r>
            <a:br>
              <a:rPr lang="de-DE" sz="2900" dirty="0"/>
            </a:br>
            <a:r>
              <a:rPr lang="de-DE" sz="2900" dirty="0"/>
              <a:t>     und Formulare</a:t>
            </a:r>
          </a:p>
        </p:txBody>
      </p:sp>
    </p:spTree>
    <p:extLst>
      <p:ext uri="{BB962C8B-B14F-4D97-AF65-F5344CB8AC3E}">
        <p14:creationId xmlns:p14="http://schemas.microsoft.com/office/powerpoint/2010/main" val="162466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sz="4000" dirty="0" smtClean="0"/>
              <a:t>Vielen Dank für </a:t>
            </a:r>
          </a:p>
          <a:p>
            <a:pPr marL="0" indent="0" algn="ctr">
              <a:buNone/>
            </a:pPr>
            <a:r>
              <a:rPr lang="de-DE" sz="4000" dirty="0" smtClean="0"/>
              <a:t>Ihre Aufmerksamkeit!</a:t>
            </a:r>
            <a:endParaRPr lang="de-DE" sz="4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899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de-DE" sz="2400" dirty="0" smtClean="0">
                <a:solidFill>
                  <a:schemeClr val="bg2"/>
                </a:solidFill>
              </a:rPr>
              <a:t>Steuerklasse = Berücksichtigung persönlicher Verhältnisse beim monatlichen Lohnsteuerabzug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400" dirty="0" smtClean="0">
                <a:solidFill>
                  <a:schemeClr val="bg2"/>
                </a:solidFill>
              </a:rPr>
              <a:t>     (bzw. Solidaritätszuschlag/ Kirchensteuer)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de-DE" sz="2400" dirty="0">
              <a:solidFill>
                <a:schemeClr val="bg2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e-DE" sz="2400" dirty="0" smtClean="0">
                <a:solidFill>
                  <a:schemeClr val="bg2"/>
                </a:solidFill>
              </a:rPr>
              <a:t>Das Einkommensteuergesetz kennt 6 Lohnsteuerklassen</a:t>
            </a:r>
            <a:endParaRPr lang="de-DE" sz="2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900" dirty="0" smtClean="0"/>
              <a:t>I. Steuerklassen:</a:t>
            </a:r>
            <a:r>
              <a:rPr lang="de-DE" sz="2900" dirty="0"/>
              <a:t/>
            </a:r>
            <a:br>
              <a:rPr lang="de-DE" sz="2900" dirty="0"/>
            </a:br>
            <a:r>
              <a:rPr lang="de-DE" sz="2900" dirty="0" smtClean="0"/>
              <a:t>   Übersicht und Erläuterung </a:t>
            </a:r>
            <a:endParaRPr lang="de-DE" sz="2900" dirty="0"/>
          </a:p>
        </p:txBody>
      </p:sp>
      <p:sp>
        <p:nvSpPr>
          <p:cNvPr id="5" name="Textfeld 4"/>
          <p:cNvSpPr txBox="1"/>
          <p:nvPr/>
        </p:nvSpPr>
        <p:spPr>
          <a:xfrm>
            <a:off x="897618" y="4005064"/>
            <a:ext cx="7856852" cy="23083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sz="2400" dirty="0" smtClean="0"/>
              <a:t>Die Wahl der Lohnsteuerklasse hat lediglich Einfluss auf die Liquidität während des Jahres. Der Lohnsteuerabzug vom </a:t>
            </a:r>
            <a:r>
              <a:rPr lang="de-DE" sz="2400" dirty="0"/>
              <a:t>Gehalt ist nur eine Vorauszahlung! Die tatsächliche Steuerschuld wird erst bei der Abgabe der </a:t>
            </a:r>
            <a:r>
              <a:rPr lang="de-DE" sz="2400" dirty="0" smtClean="0"/>
              <a:t>Einkommen-steuererklärung ermittelt und ist „unter dem Strich“ immer gleich hoch!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106761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Freibeträge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Grundfreibetrag = Steuerfreistellung des Existenzminimums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900" dirty="0" smtClean="0"/>
              <a:t>I. Steuerklassen:</a:t>
            </a:r>
            <a:br>
              <a:rPr lang="de-DE" sz="2900" dirty="0" smtClean="0"/>
            </a:br>
            <a:r>
              <a:rPr lang="de-DE" sz="2900" dirty="0" smtClean="0"/>
              <a:t>   Übersicht und Erläuterung</a:t>
            </a:r>
            <a:endParaRPr lang="de-DE" sz="290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619246"/>
              </p:ext>
            </p:extLst>
          </p:nvPr>
        </p:nvGraphicFramePr>
        <p:xfrm>
          <a:off x="1187624" y="3848475"/>
          <a:ext cx="7490530" cy="22474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02280"/>
                <a:gridCol w="721374"/>
                <a:gridCol w="721374"/>
                <a:gridCol w="881380"/>
                <a:gridCol w="721374"/>
                <a:gridCol w="721374"/>
                <a:gridCol w="721374"/>
              </a:tblGrid>
              <a:tr h="0">
                <a:tc>
                  <a:txBody>
                    <a:bodyPr/>
                    <a:lstStyle/>
                    <a:p>
                      <a:r>
                        <a:rPr lang="de-DE" dirty="0" smtClean="0"/>
                        <a:t>Steuerklasse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II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III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IV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V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VI</a:t>
                      </a:r>
                      <a:endParaRPr lang="de-DE" dirty="0"/>
                    </a:p>
                  </a:txBody>
                  <a:tcPr/>
                </a:tc>
              </a:tr>
              <a:tr h="505326">
                <a:tc>
                  <a:txBody>
                    <a:bodyPr/>
                    <a:lstStyle/>
                    <a:p>
                      <a:r>
                        <a:rPr lang="de-DE" dirty="0" smtClean="0"/>
                        <a:t>Grundfreibetrag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9000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9000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18000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9000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Nein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Nein</a:t>
                      </a:r>
                      <a:endParaRPr lang="de-DE" dirty="0"/>
                    </a:p>
                  </a:txBody>
                  <a:tcPr/>
                </a:tc>
              </a:tr>
              <a:tr h="505326">
                <a:tc>
                  <a:txBody>
                    <a:bodyPr/>
                    <a:lstStyle/>
                    <a:p>
                      <a:r>
                        <a:rPr lang="de-DE" dirty="0" smtClean="0"/>
                        <a:t>Arbeitnehmerpauschbetrag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1000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1000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1000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1000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1000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Nein</a:t>
                      </a:r>
                      <a:endParaRPr lang="de-DE" dirty="0"/>
                    </a:p>
                  </a:txBody>
                  <a:tcPr/>
                </a:tc>
              </a:tr>
              <a:tr h="505326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Sonderausgabenpauschb</a:t>
                      </a:r>
                      <a:r>
                        <a:rPr lang="de-DE" dirty="0" smtClean="0"/>
                        <a:t>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36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Nein</a:t>
                      </a:r>
                      <a:endParaRPr lang="de-DE" dirty="0"/>
                    </a:p>
                  </a:txBody>
                  <a:tcPr/>
                </a:tc>
              </a:tr>
              <a:tr h="355503">
                <a:tc>
                  <a:txBody>
                    <a:bodyPr/>
                    <a:lstStyle/>
                    <a:p>
                      <a:r>
                        <a:rPr lang="de-DE" dirty="0" smtClean="0"/>
                        <a:t>Vorsorgepauschale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ja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729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gilt für</a:t>
            </a:r>
          </a:p>
          <a:p>
            <a:pPr lvl="1">
              <a:lnSpc>
                <a:spcPct val="100000"/>
              </a:lnSpc>
            </a:pPr>
            <a:r>
              <a:rPr lang="de-DE" dirty="0" smtClean="0"/>
              <a:t>Ledige</a:t>
            </a:r>
            <a:r>
              <a:rPr lang="de-DE" dirty="0"/>
              <a:t>, dauernd getrennt lebende und geschiedene </a:t>
            </a:r>
            <a:r>
              <a:rPr lang="de-DE" dirty="0" smtClean="0"/>
              <a:t>Arbeitnehmer</a:t>
            </a:r>
          </a:p>
          <a:p>
            <a:pPr lvl="1">
              <a:lnSpc>
                <a:spcPct val="100000"/>
              </a:lnSpc>
            </a:pPr>
            <a:r>
              <a:rPr lang="de-DE" sz="2400" dirty="0" smtClean="0"/>
              <a:t>für </a:t>
            </a:r>
            <a:r>
              <a:rPr lang="de-DE" sz="2400" dirty="0"/>
              <a:t>verwitwete Personen ab dem 2. Jahr, das auf den Tod des Partners folgt</a:t>
            </a:r>
            <a:r>
              <a:rPr lang="de-DE" sz="2400" dirty="0" smtClean="0"/>
              <a:t>.</a:t>
            </a:r>
          </a:p>
          <a:p>
            <a:pPr marL="450850" lvl="1" indent="0">
              <a:lnSpc>
                <a:spcPct val="100000"/>
              </a:lnSpc>
              <a:buNone/>
            </a:pPr>
            <a:endParaRPr lang="de-DE" sz="2400" dirty="0"/>
          </a:p>
          <a:p>
            <a:pPr>
              <a:lnSpc>
                <a:spcPct val="100000"/>
              </a:lnSpc>
            </a:pPr>
            <a:r>
              <a:rPr lang="de-DE" dirty="0"/>
              <a:t>Nicht eingetragene Lebensgemeinschaften werden durch die Steuerklasse I wie Ledige behandelt.</a:t>
            </a:r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900" dirty="0" smtClean="0"/>
              <a:t>Steuerklasse I</a:t>
            </a:r>
            <a:endParaRPr lang="de-DE" sz="2900" dirty="0"/>
          </a:p>
        </p:txBody>
      </p:sp>
    </p:spTree>
    <p:extLst>
      <p:ext uri="{BB962C8B-B14F-4D97-AF65-F5344CB8AC3E}">
        <p14:creationId xmlns:p14="http://schemas.microsoft.com/office/powerpoint/2010/main" val="308476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755576" y="1495361"/>
            <a:ext cx="8276888" cy="3168352"/>
          </a:xfrm>
        </p:spPr>
        <p:txBody>
          <a:bodyPr/>
          <a:lstStyle/>
          <a:p>
            <a:r>
              <a:rPr lang="de-DE" sz="2200" dirty="0" smtClean="0"/>
              <a:t>Betrifft Arbeitnehmer, </a:t>
            </a:r>
            <a:r>
              <a:rPr lang="de-DE" sz="2200" dirty="0"/>
              <a:t>die </a:t>
            </a:r>
            <a:endParaRPr lang="de-DE" sz="2200" dirty="0" smtClean="0"/>
          </a:p>
          <a:p>
            <a:pPr lvl="1">
              <a:lnSpc>
                <a:spcPct val="100000"/>
              </a:lnSpc>
            </a:pPr>
            <a:r>
              <a:rPr lang="de-DE" sz="2200" dirty="0" smtClean="0"/>
              <a:t>alleinerziehend sind und </a:t>
            </a:r>
          </a:p>
          <a:p>
            <a:pPr lvl="1">
              <a:lnSpc>
                <a:spcPct val="100000"/>
              </a:lnSpc>
            </a:pPr>
            <a:r>
              <a:rPr lang="de-DE" sz="2200" dirty="0" smtClean="0"/>
              <a:t>mit </a:t>
            </a:r>
            <a:r>
              <a:rPr lang="de-DE" sz="2200" dirty="0"/>
              <a:t>mindestens einem Kind im Haushalt leben, </a:t>
            </a:r>
            <a:r>
              <a:rPr lang="de-DE" sz="2200" dirty="0" smtClean="0"/>
              <a:t>für </a:t>
            </a:r>
            <a:r>
              <a:rPr lang="de-DE" sz="2200" dirty="0"/>
              <a:t>das ein Anspruch auf Kindergeld oder Kinderfreibetrag besteht.</a:t>
            </a:r>
          </a:p>
          <a:p>
            <a:r>
              <a:rPr lang="de-DE" sz="2200" dirty="0" smtClean="0"/>
              <a:t>Freibetrag </a:t>
            </a:r>
            <a:r>
              <a:rPr lang="de-DE" sz="2200" dirty="0" err="1"/>
              <a:t>i.H.v</a:t>
            </a:r>
            <a:r>
              <a:rPr lang="de-DE" sz="2200" dirty="0"/>
              <a:t>. </a:t>
            </a:r>
            <a:r>
              <a:rPr lang="de-DE" sz="2200" dirty="0" smtClean="0"/>
              <a:t>jährlich 1.908</a:t>
            </a:r>
            <a:r>
              <a:rPr lang="de-DE" sz="2200" dirty="0"/>
              <a:t>,- </a:t>
            </a:r>
            <a:r>
              <a:rPr lang="de-DE" sz="2200" dirty="0" smtClean="0"/>
              <a:t>€/ </a:t>
            </a:r>
            <a:r>
              <a:rPr lang="de-DE" sz="2200" dirty="0"/>
              <a:t>monatlich 159,- € </a:t>
            </a:r>
          </a:p>
          <a:p>
            <a:pPr>
              <a:lnSpc>
                <a:spcPct val="100000"/>
              </a:lnSpc>
            </a:pPr>
            <a:r>
              <a:rPr lang="de-DE" sz="2200" dirty="0" smtClean="0">
                <a:solidFill>
                  <a:srgbClr val="000000"/>
                </a:solidFill>
              </a:rPr>
              <a:t>Für </a:t>
            </a:r>
            <a:r>
              <a:rPr lang="de-DE" sz="2200" dirty="0">
                <a:solidFill>
                  <a:srgbClr val="000000"/>
                </a:solidFill>
              </a:rPr>
              <a:t>jeden </a:t>
            </a:r>
            <a:r>
              <a:rPr lang="de-DE" sz="2200" dirty="0" smtClean="0">
                <a:solidFill>
                  <a:srgbClr val="000000"/>
                </a:solidFill>
              </a:rPr>
              <a:t>Monat</a:t>
            </a:r>
            <a:r>
              <a:rPr lang="de-DE" sz="2200" dirty="0">
                <a:solidFill>
                  <a:srgbClr val="000000"/>
                </a:solidFill>
              </a:rPr>
              <a:t>, in dem die Voraussetzungen nicht vorliegen, ermäßigt sich der Entlastungsbetrag um 1/12 des Jahresbetrages</a:t>
            </a:r>
            <a:r>
              <a:rPr lang="de-DE" sz="2200" dirty="0" smtClean="0">
                <a:solidFill>
                  <a:srgbClr val="000000"/>
                </a:solidFill>
              </a:rPr>
              <a:t>.</a:t>
            </a:r>
            <a:endParaRPr lang="de-DE" sz="2200" dirty="0">
              <a:solidFill>
                <a:srgbClr val="000000"/>
              </a:solidFill>
            </a:endParaRPr>
          </a:p>
          <a:p>
            <a:endParaRPr lang="de-DE" sz="1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900" dirty="0" smtClean="0"/>
              <a:t>Steuerklasse II </a:t>
            </a:r>
            <a:endParaRPr lang="de-DE" sz="2900" dirty="0"/>
          </a:p>
        </p:txBody>
      </p:sp>
      <p:sp>
        <p:nvSpPr>
          <p:cNvPr id="5" name="Textfeld 4"/>
          <p:cNvSpPr txBox="1"/>
          <p:nvPr/>
        </p:nvSpPr>
        <p:spPr>
          <a:xfrm>
            <a:off x="971600" y="4921459"/>
            <a:ext cx="7957392" cy="15696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rgbClr val="8F1936"/>
            </a:solidFill>
          </a:ln>
        </p:spPr>
        <p:txBody>
          <a:bodyPr wrap="square" rtlCol="0">
            <a:sp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de-DE" sz="2400" dirty="0"/>
              <a:t>Achtung: </a:t>
            </a:r>
            <a:r>
              <a:rPr lang="de-DE" sz="2400" dirty="0" smtClean="0"/>
              <a:t>Es darf keine </a:t>
            </a:r>
            <a:r>
              <a:rPr lang="de-DE" sz="2400" dirty="0"/>
              <a:t>Haushaltsgemeinschaft mit </a:t>
            </a:r>
            <a:r>
              <a:rPr lang="de-DE" sz="2400" dirty="0" smtClean="0"/>
              <a:t>einer weiteren </a:t>
            </a:r>
            <a:r>
              <a:rPr lang="de-DE" sz="2400" dirty="0"/>
              <a:t>volljährigen </a:t>
            </a:r>
            <a:r>
              <a:rPr lang="de-DE" sz="2400" dirty="0" smtClean="0"/>
              <a:t>Person </a:t>
            </a:r>
            <a:r>
              <a:rPr lang="de-DE" sz="2400" dirty="0"/>
              <a:t>(z.B. volljähriges Kind mit beendeter Berufsausbildung, das aber noch im Haushalt lebt oder </a:t>
            </a:r>
            <a:r>
              <a:rPr lang="de-DE" sz="2400" dirty="0" smtClean="0"/>
              <a:t>Lebensgefährte/Lebenspartner) bestehen.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06934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sz="2600" dirty="0"/>
              <a:t>Die Steuerklasse II wird nur auf Antrag </a:t>
            </a:r>
            <a:r>
              <a:rPr lang="de-DE" sz="2600" dirty="0" smtClean="0"/>
              <a:t>erteilt. </a:t>
            </a:r>
          </a:p>
          <a:p>
            <a:pPr marL="0" indent="0">
              <a:buNone/>
            </a:pPr>
            <a:r>
              <a:rPr lang="de-DE" dirty="0" smtClean="0"/>
              <a:t>     </a:t>
            </a:r>
            <a:r>
              <a:rPr lang="de-DE" sz="2600" dirty="0" smtClean="0"/>
              <a:t>Hierzu </a:t>
            </a:r>
            <a:r>
              <a:rPr lang="de-DE" sz="2600" dirty="0"/>
              <a:t>werden folgende Formulare </a:t>
            </a:r>
            <a:r>
              <a:rPr lang="de-DE" sz="2600" dirty="0" smtClean="0"/>
              <a:t>benötigt:</a:t>
            </a:r>
            <a:endParaRPr lang="de-DE" dirty="0" smtClean="0"/>
          </a:p>
          <a:p>
            <a:pPr lvl="1"/>
            <a:r>
              <a:rPr lang="de-DE" dirty="0" smtClean="0">
                <a:hlinkClick r:id="rId3"/>
              </a:rPr>
              <a:t>Antrag auf Lohnsteuerermäßigung</a:t>
            </a:r>
            <a:endParaRPr lang="de-DE" dirty="0"/>
          </a:p>
          <a:p>
            <a:pPr lvl="1"/>
            <a:r>
              <a:rPr lang="de-DE" dirty="0" smtClean="0">
                <a:solidFill>
                  <a:srgbClr val="0070C0"/>
                </a:solidFill>
                <a:hlinkClick r:id="rId4"/>
              </a:rPr>
              <a:t>Anlage Kinder zum Lohnsteuer-Ermäßigungsantrag</a:t>
            </a:r>
            <a:endParaRPr lang="de-DE" dirty="0" smtClean="0"/>
          </a:p>
          <a:p>
            <a:pPr lvl="1">
              <a:lnSpc>
                <a:spcPct val="100000"/>
              </a:lnSpc>
            </a:pPr>
            <a:r>
              <a:rPr lang="de-DE" dirty="0" smtClean="0"/>
              <a:t>Versicherung </a:t>
            </a:r>
            <a:r>
              <a:rPr lang="de-DE" dirty="0"/>
              <a:t>zum Entlastungsbetrag für Alleinerziehende </a:t>
            </a:r>
          </a:p>
          <a:p>
            <a:pPr lvl="1">
              <a:lnSpc>
                <a:spcPct val="100000"/>
              </a:lnSpc>
            </a:pPr>
            <a:r>
              <a:rPr lang="de-DE" dirty="0" smtClean="0"/>
              <a:t>bei </a:t>
            </a:r>
            <a:r>
              <a:rPr lang="de-DE" dirty="0"/>
              <a:t>volljährigen Kindern ist zusätzlich ein Nachweis  zur Ausbildung/Studium beizufügen </a:t>
            </a:r>
          </a:p>
          <a:p>
            <a:endParaRPr lang="de-DE" dirty="0"/>
          </a:p>
        </p:txBody>
      </p:sp>
      <p:sp>
        <p:nvSpPr>
          <p:cNvPr id="4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900" dirty="0" smtClean="0"/>
              <a:t>Steuerklasse II </a:t>
            </a:r>
            <a:endParaRPr lang="de-DE" sz="2900" dirty="0"/>
          </a:p>
        </p:txBody>
      </p:sp>
    </p:spTree>
    <p:extLst>
      <p:ext uri="{BB962C8B-B14F-4D97-AF65-F5344CB8AC3E}">
        <p14:creationId xmlns:p14="http://schemas.microsoft.com/office/powerpoint/2010/main" val="316786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709166" y="1612182"/>
            <a:ext cx="8276888" cy="338659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sz="2000" dirty="0">
                <a:solidFill>
                  <a:srgbClr val="000000"/>
                </a:solidFill>
              </a:rPr>
              <a:t>Gilt für verheiratete bzw. </a:t>
            </a:r>
            <a:r>
              <a:rPr lang="de-DE" sz="2000" dirty="0" err="1">
                <a:solidFill>
                  <a:srgbClr val="000000"/>
                </a:solidFill>
              </a:rPr>
              <a:t>verpartnerte</a:t>
            </a:r>
            <a:r>
              <a:rPr lang="de-DE" sz="2000" dirty="0">
                <a:solidFill>
                  <a:srgbClr val="000000"/>
                </a:solidFill>
              </a:rPr>
              <a:t> Arbeitnehmer, die nicht dauernd getrennt leben</a:t>
            </a:r>
            <a:r>
              <a:rPr lang="de-DE" sz="2000" dirty="0" smtClean="0">
                <a:solidFill>
                  <a:srgbClr val="000000"/>
                </a:solidFill>
              </a:rPr>
              <a:t>.     </a:t>
            </a:r>
            <a:endParaRPr lang="de-DE" sz="20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endParaRPr lang="de-DE" sz="2000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endParaRPr lang="de-DE" sz="2000" dirty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endParaRPr lang="de-DE" sz="2000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endParaRPr lang="de-DE" sz="2000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r>
              <a:rPr lang="de-DE" sz="2000" dirty="0" smtClean="0">
                <a:solidFill>
                  <a:srgbClr val="000000"/>
                </a:solidFill>
              </a:rPr>
              <a:t>Verwitwete werden bis </a:t>
            </a:r>
            <a:r>
              <a:rPr lang="de-DE" sz="2000" dirty="0">
                <a:solidFill>
                  <a:srgbClr val="000000"/>
                </a:solidFill>
              </a:rPr>
              <a:t>zum Ende des ersten Jahres nach dem Tod des </a:t>
            </a:r>
            <a:r>
              <a:rPr lang="de-DE" sz="2000" dirty="0" smtClean="0">
                <a:solidFill>
                  <a:srgbClr val="000000"/>
                </a:solidFill>
              </a:rPr>
              <a:t>Partners </a:t>
            </a:r>
            <a:r>
              <a:rPr lang="de-DE" sz="2000" dirty="0">
                <a:solidFill>
                  <a:srgbClr val="000000"/>
                </a:solidFill>
              </a:rPr>
              <a:t>noch mit der günstigeren Steuerklasse III </a:t>
            </a:r>
            <a:r>
              <a:rPr lang="de-DE" sz="2000" dirty="0" smtClean="0">
                <a:solidFill>
                  <a:srgbClr val="000000"/>
                </a:solidFill>
              </a:rPr>
              <a:t>besteuert.</a:t>
            </a:r>
          </a:p>
          <a:p>
            <a:pPr>
              <a:lnSpc>
                <a:spcPct val="100000"/>
              </a:lnSpc>
            </a:pPr>
            <a:endParaRPr lang="de-DE" sz="2000" dirty="0" smtClean="0">
              <a:solidFill>
                <a:srgbClr val="8F1936"/>
              </a:solidFill>
            </a:endParaRPr>
          </a:p>
          <a:p>
            <a:pPr>
              <a:lnSpc>
                <a:spcPct val="100000"/>
              </a:lnSpc>
            </a:pPr>
            <a:endParaRPr lang="de-DE" sz="2000" dirty="0">
              <a:solidFill>
                <a:srgbClr val="8F1936"/>
              </a:solidFill>
            </a:endParaRPr>
          </a:p>
          <a:p>
            <a:pPr>
              <a:lnSpc>
                <a:spcPct val="100000"/>
              </a:lnSpc>
            </a:pPr>
            <a:endParaRPr lang="de-DE" sz="1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900" dirty="0" smtClean="0"/>
              <a:t>Steuerklasse III</a:t>
            </a:r>
            <a:endParaRPr lang="de-DE" sz="2900" dirty="0"/>
          </a:p>
        </p:txBody>
      </p:sp>
      <p:sp>
        <p:nvSpPr>
          <p:cNvPr id="5" name="Textfeld 4"/>
          <p:cNvSpPr txBox="1"/>
          <p:nvPr/>
        </p:nvSpPr>
        <p:spPr>
          <a:xfrm>
            <a:off x="1104901" y="2492896"/>
            <a:ext cx="7485418" cy="101566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de-DE" sz="2000" dirty="0"/>
              <a:t>Achtung: </a:t>
            </a:r>
            <a:r>
              <a:rPr lang="de-DE" sz="2000" dirty="0">
                <a:solidFill>
                  <a:srgbClr val="000000"/>
                </a:solidFill>
              </a:rPr>
              <a:t>Die Unterbringung eines Partners in einem Pflegeheim hat </a:t>
            </a:r>
            <a:r>
              <a:rPr lang="de-DE" sz="2000" dirty="0" smtClean="0">
                <a:solidFill>
                  <a:srgbClr val="000000"/>
                </a:solidFill>
              </a:rPr>
              <a:t>im </a:t>
            </a:r>
            <a:r>
              <a:rPr lang="de-DE" sz="2000" dirty="0">
                <a:solidFill>
                  <a:srgbClr val="000000"/>
                </a:solidFill>
              </a:rPr>
              <a:t>steuerlichen Sinne nicht die Bedeutung des dauernden Getrenntlebens!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043608" y="4598671"/>
            <a:ext cx="8350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Voraussetzung:</a:t>
            </a:r>
            <a:r>
              <a:rPr lang="de-DE" sz="2000" dirty="0" smtClean="0">
                <a:solidFill>
                  <a:srgbClr val="000000"/>
                </a:solidFill>
              </a:rPr>
              <a:t> Eheleute waren vorher </a:t>
            </a:r>
            <a:r>
              <a:rPr lang="de-DE" sz="2000" dirty="0">
                <a:solidFill>
                  <a:srgbClr val="000000"/>
                </a:solidFill>
              </a:rPr>
              <a:t>nicht dauernd getrennt </a:t>
            </a:r>
            <a:r>
              <a:rPr lang="de-DE" sz="2000" dirty="0" smtClean="0">
                <a:solidFill>
                  <a:srgbClr val="000000"/>
                </a:solidFill>
              </a:rPr>
              <a:t>lebend</a:t>
            </a:r>
            <a:endParaRPr lang="de-DE" sz="2000" dirty="0"/>
          </a:p>
        </p:txBody>
      </p:sp>
      <p:sp>
        <p:nvSpPr>
          <p:cNvPr id="7" name="Textfeld 6"/>
          <p:cNvSpPr txBox="1"/>
          <p:nvPr/>
        </p:nvSpPr>
        <p:spPr>
          <a:xfrm>
            <a:off x="1103449" y="5353540"/>
            <a:ext cx="7056784" cy="10156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>
            <a:solidFill>
              <a:srgbClr val="8F1936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de-DE" sz="2000" dirty="0"/>
              <a:t>Erzielt nur ein Partner steuerpflichtige </a:t>
            </a:r>
            <a:r>
              <a:rPr lang="de-DE" sz="2000" dirty="0" smtClean="0"/>
              <a:t>Lohneinkünfte, </a:t>
            </a:r>
            <a:r>
              <a:rPr lang="de-DE" sz="2000" dirty="0"/>
              <a:t>ist die Steuerklasse III die günstigste Steuerklasse, bei der die geringste Lohnsteuer einbehalten wird.</a:t>
            </a:r>
          </a:p>
        </p:txBody>
      </p:sp>
    </p:spTree>
    <p:extLst>
      <p:ext uri="{BB962C8B-B14F-4D97-AF65-F5344CB8AC3E}">
        <p14:creationId xmlns:p14="http://schemas.microsoft.com/office/powerpoint/2010/main" val="93286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>
          <a:xfrm>
            <a:off x="685800" y="1628800"/>
            <a:ext cx="8276888" cy="4849823"/>
          </a:xfrm>
        </p:spPr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Gilt für verheiratete bzw. </a:t>
            </a:r>
            <a:r>
              <a:rPr lang="de-DE" dirty="0" err="1" smtClean="0">
                <a:solidFill>
                  <a:schemeClr val="tx1"/>
                </a:solidFill>
              </a:rPr>
              <a:t>verpartnerte</a:t>
            </a:r>
            <a:r>
              <a:rPr lang="de-DE" dirty="0" smtClean="0">
                <a:solidFill>
                  <a:schemeClr val="tx1"/>
                </a:solidFill>
              </a:rPr>
              <a:t> Arbeitnehmer, die nicht dauernd getrennt leben.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Steuerabzug identisch mit Steuerklasse I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Nach Heirat werden Ehepartner zunächst automatisch in Kombination IV/IV eingestuft.</a:t>
            </a:r>
          </a:p>
          <a:p>
            <a:endParaRPr lang="de-DE" dirty="0" smtClean="0">
              <a:solidFill>
                <a:schemeClr val="tx1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900" dirty="0" smtClean="0"/>
              <a:t>Steuerklasse IV</a:t>
            </a:r>
            <a:endParaRPr lang="de-DE" sz="2900" dirty="0"/>
          </a:p>
        </p:txBody>
      </p:sp>
    </p:spTree>
    <p:extLst>
      <p:ext uri="{BB962C8B-B14F-4D97-AF65-F5344CB8AC3E}">
        <p14:creationId xmlns:p14="http://schemas.microsoft.com/office/powerpoint/2010/main" val="181460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S_NEU" val="NEIN"/>
  <p:tag name="PS_UUID" val="51B64890-7839-433C-B60C-E58EB4D6EEC3"/>
  <p:tag name="PS_DOKUMENTTYP" val="Powerpoint-Dokumente"/>
  <p:tag name="PS_DOKUMENTENART" val="Dokumente"/>
  <p:tag name="PS_ZWEIG" val="DS"/>
  <p:tag name="PS_LOGDATEINAME" val="Gruppenlaufwerk\Gruppe_ZDFin\Prog\Frei_FIN-RLP\Vorlagen\OFD\Office_Intern\Masterfolie_CD"/>
  <p:tag name="PS_PHYSDATEINAME" val="\\zdFS01\FA_G_FA$\Gruppe_ZDFin\Prog\Frei_FIN-RLP\Vorlagen\OFD\Office_Intern\Masterfolie_CD.ppt"/>
  <p:tag name="PS_TEORID" val="ID Masterfolie_CD.ppt"/>
  <p:tag name="PS_LEBENSDAUER" val="2"/>
  <p:tag name="PS_ABLAGESCHEMA" val="DATEISYSTEM"/>
  <p:tag name="PS_EMAILDOKUMENT" val="NEIN"/>
  <p:tag name="PS_POSTEINGANG" val=""/>
  <p:tag name="PS_KEINSPEICHERN" val=""/>
</p:tagLst>
</file>

<file path=ppt/theme/theme1.xml><?xml version="1.0" encoding="utf-8"?>
<a:theme xmlns:a="http://schemas.openxmlformats.org/drawingml/2006/main" name="Aufzählung Standart">
  <a:themeElements>
    <a:clrScheme name="">
      <a:dk1>
        <a:srgbClr val="000000"/>
      </a:dk1>
      <a:lt1>
        <a:srgbClr val="FFFFFF"/>
      </a:lt1>
      <a:dk2>
        <a:srgbClr val="871D33"/>
      </a:dk2>
      <a:lt2>
        <a:srgbClr val="2D2015"/>
      </a:lt2>
      <a:accent1>
        <a:srgbClr val="E7D2D6"/>
      </a:accent1>
      <a:accent2>
        <a:srgbClr val="CFA5AD"/>
      </a:accent2>
      <a:accent3>
        <a:srgbClr val="FFFFFF"/>
      </a:accent3>
      <a:accent4>
        <a:srgbClr val="000000"/>
      </a:accent4>
      <a:accent5>
        <a:srgbClr val="F1E5E8"/>
      </a:accent5>
      <a:accent6>
        <a:srgbClr val="BB959C"/>
      </a:accent6>
      <a:hlink>
        <a:srgbClr val="CCB400"/>
      </a:hlink>
      <a:folHlink>
        <a:srgbClr val="8C9E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noFill/>
          <a:headEnd type="none" w="med" len="med"/>
          <a:tailEnd type="none" w="med" len="med"/>
        </a:ln>
      </a:spPr>
      <a:bodyPr vert="horz" wrap="square" lIns="0" tIns="0" rIns="0" bIns="0" numCol="1" rtlCol="0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3200" b="0" i="0" u="none" strike="noStrike" cap="none" normalizeH="0" baseline="0" smtClean="0">
            <a:ln>
              <a:noFill/>
            </a:ln>
            <a:solidFill>
              <a:srgbClr val="8F1936"/>
            </a:solidFill>
            <a:effectLst/>
            <a:latin typeface="Arial" pitchFamily="34" charset="0"/>
            <a:ea typeface="ＭＳ Ｐゴシック" pitchFamily="-65" charset="-128"/>
          </a:defRPr>
        </a:defPPr>
      </a:lstStyle>
      <a:style>
        <a:lnRef idx="2">
          <a:schemeClr val="accent4"/>
        </a:lnRef>
        <a:fillRef idx="1001">
          <a:schemeClr val="dk2"/>
        </a:fillRef>
        <a:effectRef idx="0">
          <a:schemeClr val="accent4"/>
        </a:effectRef>
        <a:fontRef idx="minor">
          <a:schemeClr val="dk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rgbClr val="8F1936"/>
            </a:solidFill>
            <a:effectLst/>
            <a:latin typeface="Arial" pitchFamily="34" charset="0"/>
            <a:ea typeface="ＭＳ Ｐゴシック" pitchFamily="-65" charset="-128"/>
          </a:defRPr>
        </a:defPPr>
      </a:lstStyle>
    </a:lnDef>
  </a:objectDefaults>
  <a:extraClrSchemeLst>
    <a:extraClrScheme>
      <a:clrScheme name="Aufzählung Standa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fzählung Standa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fzählung Standa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fzählung Standa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fzählung Standa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ufzählung Standa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fzählung Standa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fzählung Standa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fzählung Standa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fzählung Standa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fzählung Standa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fzählung Standa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fzählung Standart 13">
        <a:dk1>
          <a:srgbClr val="000000"/>
        </a:dk1>
        <a:lt1>
          <a:srgbClr val="FFFFFF"/>
        </a:lt1>
        <a:dk2>
          <a:srgbClr val="871D33"/>
        </a:dk2>
        <a:lt2>
          <a:srgbClr val="2D2015"/>
        </a:lt2>
        <a:accent1>
          <a:srgbClr val="F6D1C6"/>
        </a:accent1>
        <a:accent2>
          <a:srgbClr val="8F5F2F"/>
        </a:accent2>
        <a:accent3>
          <a:srgbClr val="FFFFFF"/>
        </a:accent3>
        <a:accent4>
          <a:srgbClr val="000000"/>
        </a:accent4>
        <a:accent5>
          <a:srgbClr val="FAE5DF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Masterfolie_CD_4_3.potx" id="{B16F022E-3855-4FA9-A46C-CCA0C403C5AF}" vid="{1E4AC72A-B762-4C81-A09A-D290E36CBE4C}"/>
    </a:ext>
  </a:ext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customUI14.xml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1086</Words>
  <Application>Microsoft Office PowerPoint</Application>
  <PresentationFormat>Bildschirmpräsentation (4:3)</PresentationFormat>
  <Paragraphs>254</Paragraphs>
  <Slides>27</Slides>
  <Notes>20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27</vt:i4>
      </vt:variant>
    </vt:vector>
  </HeadingPairs>
  <TitlesOfParts>
    <vt:vector size="30" baseType="lpstr">
      <vt:lpstr>Aufzählung Standart</vt:lpstr>
      <vt:lpstr>Image</vt:lpstr>
      <vt:lpstr>Acrobat Document</vt:lpstr>
      <vt:lpstr>STEUERN ZAHLEN, ABER RICHTIG!</vt:lpstr>
      <vt:lpstr>Inhalt</vt:lpstr>
      <vt:lpstr>I. Steuerklassen:    Übersicht und Erläuterung </vt:lpstr>
      <vt:lpstr>I. Steuerklassen:    Übersicht und Erläuterung</vt:lpstr>
      <vt:lpstr>Steuerklasse I</vt:lpstr>
      <vt:lpstr>Steuerklasse II </vt:lpstr>
      <vt:lpstr>Steuerklasse II </vt:lpstr>
      <vt:lpstr>Steuerklasse III</vt:lpstr>
      <vt:lpstr>Steuerklasse IV</vt:lpstr>
      <vt:lpstr>Steuerklasse V </vt:lpstr>
      <vt:lpstr>Steuerklasse VI</vt:lpstr>
      <vt:lpstr>Beispiele für Steuerklassenkombinationen</vt:lpstr>
      <vt:lpstr>Beispiele für Steuerklassenkombinationen</vt:lpstr>
      <vt:lpstr>Besondere Steuerklassenkombination</vt:lpstr>
      <vt:lpstr>Beispiel zum Faktorverfahren</vt:lpstr>
      <vt:lpstr>II. Auswirkungen der Steuerklassen-      wahl auf Lohnersatzleistungen</vt:lpstr>
      <vt:lpstr>II. Auswirkungen der Steuerklassen-     wahl auf Lohnersatzleistungen</vt:lpstr>
      <vt:lpstr>II. Auswirkungen der Steuerklassen-     wahl auf Lohnersatzleistungen </vt:lpstr>
      <vt:lpstr>II. Auswirkungen der Steuerklassen-     wahl auf Lohnersatzleistungen</vt:lpstr>
      <vt:lpstr>III. Steuerklassenwechsel</vt:lpstr>
      <vt:lpstr>III. Steuerklassenwechsel</vt:lpstr>
      <vt:lpstr>III. Steuerklassenwechsel</vt:lpstr>
      <vt:lpstr>IV. Steuererklärungspflicht </vt:lpstr>
      <vt:lpstr>V. Weitere Informationen/Anträge      und Formulare</vt:lpstr>
      <vt:lpstr>V. Weitere Informationen/Anträge      und Formulare</vt:lpstr>
      <vt:lpstr>V. Weitere Informationen/Anträge      und Formulare</vt:lpstr>
      <vt:lpstr>PowerPoint-Präsentation</vt:lpstr>
    </vt:vector>
  </TitlesOfParts>
  <Manager/>
  <Company>Zink &amp; Kraemer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Vorläufiger PowerPoint-Folienmaster für das neue Corporate Design der Landesregierung Rheinland-Pfalz</dc:title>
  <dc:subject/>
  <dc:creator>Detlev Stamm</dc:creator>
  <cp:keywords/>
  <dc:description/>
  <cp:lastModifiedBy>kvtrier</cp:lastModifiedBy>
  <cp:revision>301</cp:revision>
  <cp:lastPrinted>2019-09-20T09:35:59Z</cp:lastPrinted>
  <dcterms:created xsi:type="dcterms:W3CDTF">2009-02-09T14:56:39Z</dcterms:created>
  <dcterms:modified xsi:type="dcterms:W3CDTF">2019-09-23T17:25:35Z</dcterms:modified>
  <cp:category/>
</cp:coreProperties>
</file>